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82" r:id="rId4"/>
    <p:sldId id="283" r:id="rId5"/>
    <p:sldId id="258" r:id="rId6"/>
    <p:sldId id="276" r:id="rId7"/>
    <p:sldId id="277" r:id="rId8"/>
    <p:sldId id="264" r:id="rId9"/>
    <p:sldId id="272" r:id="rId10"/>
    <p:sldId id="271" r:id="rId11"/>
    <p:sldId id="260" r:id="rId12"/>
    <p:sldId id="284" r:id="rId13"/>
    <p:sldId id="285" r:id="rId14"/>
    <p:sldId id="259" r:id="rId15"/>
    <p:sldId id="275" r:id="rId16"/>
    <p:sldId id="274" r:id="rId17"/>
    <p:sldId id="261" r:id="rId18"/>
    <p:sldId id="266" r:id="rId19"/>
    <p:sldId id="267" r:id="rId20"/>
    <p:sldId id="262" r:id="rId21"/>
    <p:sldId id="278" r:id="rId22"/>
    <p:sldId id="279" r:id="rId23"/>
    <p:sldId id="268" r:id="rId24"/>
    <p:sldId id="270" r:id="rId25"/>
    <p:sldId id="269" r:id="rId26"/>
    <p:sldId id="265" r:id="rId27"/>
    <p:sldId id="273" r:id="rId28"/>
    <p:sldId id="263" r:id="rId29"/>
    <p:sldId id="280" r:id="rId30"/>
    <p:sldId id="281" r:id="rId31"/>
    <p:sldId id="287" r:id="rId32"/>
    <p:sldId id="286" r:id="rId33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C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3982A14-389E-426C-A71D-276AD59AB0FF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F78B8A4-0FEC-4EA4-BABE-D3BC66BD23A1}" type="slidenum">
              <a:rPr lang="tr-TR" smtClean="0"/>
              <a:t>‹#›</a:t>
            </a:fld>
            <a:endParaRPr lang="tr-T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2A14-389E-426C-A71D-276AD59AB0FF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B8A4-0FEC-4EA4-BABE-D3BC66BD23A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2A14-389E-426C-A71D-276AD59AB0FF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B8A4-0FEC-4EA4-BABE-D3BC66BD23A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2A14-389E-426C-A71D-276AD59AB0FF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B8A4-0FEC-4EA4-BABE-D3BC66BD23A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2A14-389E-426C-A71D-276AD59AB0FF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B8A4-0FEC-4EA4-BABE-D3BC66BD23A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2A14-389E-426C-A71D-276AD59AB0FF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B8A4-0FEC-4EA4-BABE-D3BC66BD23A1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2A14-389E-426C-A71D-276AD59AB0FF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B8A4-0FEC-4EA4-BABE-D3BC66BD23A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2A14-389E-426C-A71D-276AD59AB0FF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B8A4-0FEC-4EA4-BABE-D3BC66BD23A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2A14-389E-426C-A71D-276AD59AB0FF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B8A4-0FEC-4EA4-BABE-D3BC66BD23A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2A14-389E-426C-A71D-276AD59AB0FF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B8A4-0FEC-4EA4-BABE-D3BC66BD23A1}" type="slidenum">
              <a:rPr lang="tr-TR" smtClean="0"/>
              <a:t>‹#›</a:t>
            </a:fld>
            <a:endParaRPr lang="tr-T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2A14-389E-426C-A71D-276AD59AB0FF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B8A4-0FEC-4EA4-BABE-D3BC66BD23A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3982A14-389E-426C-A71D-276AD59AB0FF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F78B8A4-0FEC-4EA4-BABE-D3BC66BD23A1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4104456" cy="612068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T.C. PATNOS </a:t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KAYMAKAMLIĞI</a:t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>
                <a:solidFill>
                  <a:schemeClr val="tx1"/>
                </a:solidFill>
              </a:rPr>
              <a:t/>
            </a:r>
            <a:br>
              <a:rPr lang="tr-TR" dirty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PATNOS </a:t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MİLLİ EĞİTİM </a:t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MÜDÜRLÜĞÜ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 smtClean="0"/>
              <a:t>ORTAÖĞRETİM KURUMLARI</a:t>
            </a:r>
            <a:endParaRPr lang="tr-TR" sz="3200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4644587" y="-14725"/>
            <a:ext cx="3528392" cy="24314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+mj-lt"/>
              </a:rPr>
              <a:t>2019-2020 </a:t>
            </a:r>
            <a:endParaRPr lang="tr-TR" sz="2800" b="1" dirty="0" smtClean="0">
              <a:latin typeface="+mj-lt"/>
            </a:endParaRPr>
          </a:p>
          <a:p>
            <a:pPr algn="ctr"/>
            <a:r>
              <a:rPr lang="tr-TR" sz="2800" b="1" dirty="0" smtClean="0">
                <a:latin typeface="+mj-lt"/>
              </a:rPr>
              <a:t>Eğitim </a:t>
            </a:r>
            <a:r>
              <a:rPr lang="tr-TR" sz="2800" b="1" dirty="0">
                <a:latin typeface="+mj-lt"/>
              </a:rPr>
              <a:t>Öğretim Yılı </a:t>
            </a:r>
            <a:endParaRPr lang="tr-TR" sz="2800" b="1" dirty="0" smtClean="0">
              <a:latin typeface="+mj-lt"/>
            </a:endParaRPr>
          </a:p>
          <a:p>
            <a:pPr algn="ctr"/>
            <a:endParaRPr lang="tr-TR" sz="2000" b="1" dirty="0" smtClean="0">
              <a:latin typeface="+mj-lt"/>
            </a:endParaRPr>
          </a:p>
          <a:p>
            <a:pPr algn="ctr"/>
            <a:r>
              <a:rPr lang="tr-TR" sz="2800" b="1" dirty="0" smtClean="0">
                <a:latin typeface="+mj-lt"/>
              </a:rPr>
              <a:t>1</a:t>
            </a:r>
            <a:r>
              <a:rPr lang="tr-TR" sz="2800" b="1" dirty="0">
                <a:latin typeface="+mj-lt"/>
              </a:rPr>
              <a:t>. Dönem  </a:t>
            </a:r>
            <a:endParaRPr lang="tr-TR" sz="2800" b="1" dirty="0" smtClean="0">
              <a:latin typeface="+mj-lt"/>
            </a:endParaRPr>
          </a:p>
          <a:p>
            <a:pPr algn="ctr"/>
            <a:r>
              <a:rPr lang="tr-TR" sz="2400" b="1" dirty="0" smtClean="0">
                <a:latin typeface="+mj-lt"/>
              </a:rPr>
              <a:t>KDS </a:t>
            </a:r>
            <a:r>
              <a:rPr lang="tr-TR" sz="2400" b="1" dirty="0">
                <a:latin typeface="+mj-lt"/>
              </a:rPr>
              <a:t>değerlendirme toplantısı </a:t>
            </a:r>
            <a:endParaRPr lang="tr-TR" sz="4400" b="1" dirty="0">
              <a:latin typeface="+mj-lt"/>
            </a:endParaRPr>
          </a:p>
        </p:txBody>
      </p:sp>
      <p:pic>
        <p:nvPicPr>
          <p:cNvPr id="6" name="Picture 2" descr="milli eğitim sembol png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3427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27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4644008" y="-27384"/>
            <a:ext cx="3528392" cy="6183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800" b="1" dirty="0" err="1" smtClean="0">
                <a:solidFill>
                  <a:schemeClr val="tx1"/>
                </a:solidFill>
              </a:rPr>
              <a:t>İbn</a:t>
            </a:r>
            <a:r>
              <a:rPr lang="tr-TR" sz="2800" b="1" dirty="0" smtClean="0">
                <a:solidFill>
                  <a:schemeClr val="tx1"/>
                </a:solidFill>
              </a:rPr>
              <a:t>-i Sina MTAL</a:t>
            </a:r>
            <a:endParaRPr lang="tr-TR" sz="2800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20891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64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44008" y="-27384"/>
            <a:ext cx="3528392" cy="618315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2000" b="1" dirty="0" err="1" smtClean="0">
                <a:solidFill>
                  <a:schemeClr val="tx1"/>
                </a:solidFill>
              </a:rPr>
              <a:t>Süphandağı</a:t>
            </a:r>
            <a:r>
              <a:rPr lang="tr-TR" sz="2000" b="1" dirty="0" smtClean="0">
                <a:solidFill>
                  <a:schemeClr val="tx1"/>
                </a:solidFill>
              </a:rPr>
              <a:t> Anadolu Lisesi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0488" y="764704"/>
            <a:ext cx="3744416" cy="360039"/>
          </a:xfr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8580" indent="0" algn="ctr">
              <a:buNone/>
            </a:pPr>
            <a:r>
              <a:rPr lang="tr-TR" sz="1400" b="1" dirty="0" smtClean="0"/>
              <a:t>1. KAZANIM DEĞERLENDİRME SINAVI</a:t>
            </a:r>
            <a:endParaRPr lang="tr-TR" sz="1400" b="1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2830488" y="4261048"/>
            <a:ext cx="3744416" cy="3006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tr-TR" sz="1400" b="1" dirty="0"/>
              <a:t>2</a:t>
            </a:r>
            <a:r>
              <a:rPr lang="tr-TR" sz="1400" b="1" dirty="0" smtClean="0"/>
              <a:t>. KAZANIM DEĞERLENDİRME SINAVI</a:t>
            </a:r>
            <a:endParaRPr lang="tr-TR" sz="1400" b="1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423508"/>
              </p:ext>
            </p:extLst>
          </p:nvPr>
        </p:nvGraphicFramePr>
        <p:xfrm>
          <a:off x="683568" y="1196752"/>
          <a:ext cx="7739220" cy="16967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43536"/>
                <a:gridCol w="614965"/>
                <a:gridCol w="792088"/>
                <a:gridCol w="576064"/>
                <a:gridCol w="648072"/>
                <a:gridCol w="792088"/>
                <a:gridCol w="936104"/>
                <a:gridCol w="504056"/>
                <a:gridCol w="720080"/>
                <a:gridCol w="792088"/>
                <a:gridCol w="720079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Dersler</a:t>
                      </a:r>
                    </a:p>
                    <a:p>
                      <a:pPr algn="ctr"/>
                      <a:r>
                        <a:rPr lang="tr-TR" sz="8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Soru S&gt;</a:t>
                      </a:r>
                      <a:endParaRPr lang="tr-TR" sz="800" b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TÜRKÇE</a:t>
                      </a:r>
                    </a:p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(40 S)</a:t>
                      </a:r>
                      <a:endParaRPr lang="tr-TR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TARİH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COĞ.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</a:t>
                      </a:r>
                      <a:r>
                        <a:rPr lang="tr-TR" sz="1050" baseline="0" dirty="0" smtClean="0">
                          <a:solidFill>
                            <a:schemeClr val="tx1"/>
                          </a:solidFill>
                        </a:rPr>
                        <a:t>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FELSEFE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( 5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</a:rPr>
                        <a:t>DİN K.</a:t>
                      </a:r>
                      <a:r>
                        <a:rPr lang="tr-TR" sz="1000" baseline="0" dirty="0" smtClean="0">
                          <a:solidFill>
                            <a:schemeClr val="tx1"/>
                          </a:solidFill>
                        </a:rPr>
                        <a:t>A.B. (5 S)</a:t>
                      </a:r>
                      <a:endParaRPr lang="tr-TR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TEMEL MAT. (40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FİZİK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KİMYA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BİYOLOJİ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(6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PUAN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İl Ort.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14,14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1,04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0,30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1,75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1,49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2,94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0,46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0,16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-0,01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176,493</a:t>
                      </a:r>
                      <a:endParaRPr lang="tr-T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Okul Ort.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16,31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1,18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0,51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2,23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1,73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3,45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0,51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0,15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-0,07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/>
                        <a:t>187,943</a:t>
                      </a:r>
                      <a:endParaRPr lang="tr-TR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İlçe Ort.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14,73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0,95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0,32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1,58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1,53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4,21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0,61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0,29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0,09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183,514</a:t>
                      </a:r>
                      <a:endParaRPr lang="tr-T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İçerik Yer Tutucusu 2"/>
          <p:cNvSpPr txBox="1">
            <a:spLocks/>
          </p:cNvSpPr>
          <p:nvPr/>
        </p:nvSpPr>
        <p:spPr>
          <a:xfrm>
            <a:off x="2830488" y="2996952"/>
            <a:ext cx="3744416" cy="36004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tr-TR" sz="2000" dirty="0" smtClean="0">
                <a:latin typeface="Bahnschrift" pitchFamily="34" charset="0"/>
              </a:rPr>
              <a:t>HEDEF</a:t>
            </a:r>
            <a:endParaRPr lang="tr-TR" sz="2000" dirty="0">
              <a:latin typeface="Bahnschrift" pitchFamily="34" charset="0"/>
            </a:endParaRPr>
          </a:p>
        </p:txBody>
      </p:sp>
      <p:pic>
        <p:nvPicPr>
          <p:cNvPr id="10" name="Picture 2" descr="milli eğitim sembol png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77" y="40466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000736"/>
              </p:ext>
            </p:extLst>
          </p:nvPr>
        </p:nvGraphicFramePr>
        <p:xfrm>
          <a:off x="755576" y="4653136"/>
          <a:ext cx="7739220" cy="16967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43536"/>
                <a:gridCol w="614965"/>
                <a:gridCol w="792088"/>
                <a:gridCol w="576064"/>
                <a:gridCol w="648072"/>
                <a:gridCol w="792088"/>
                <a:gridCol w="936104"/>
                <a:gridCol w="504056"/>
                <a:gridCol w="720080"/>
                <a:gridCol w="792088"/>
                <a:gridCol w="720079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Dersler</a:t>
                      </a:r>
                    </a:p>
                    <a:p>
                      <a:pPr algn="ctr"/>
                      <a:r>
                        <a:rPr lang="tr-TR" sz="8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Soru S&gt;</a:t>
                      </a:r>
                      <a:endParaRPr lang="tr-TR" sz="800" b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TÜRKÇE</a:t>
                      </a:r>
                    </a:p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(40 S)</a:t>
                      </a:r>
                      <a:endParaRPr lang="tr-TR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TARİH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COĞ.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</a:t>
                      </a:r>
                      <a:r>
                        <a:rPr lang="tr-TR" sz="1050" baseline="0" dirty="0" smtClean="0">
                          <a:solidFill>
                            <a:schemeClr val="tx1"/>
                          </a:solidFill>
                        </a:rPr>
                        <a:t>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FELSEFE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( 5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</a:rPr>
                        <a:t>DİN K.</a:t>
                      </a:r>
                      <a:r>
                        <a:rPr lang="tr-TR" sz="1000" baseline="0" dirty="0" smtClean="0">
                          <a:solidFill>
                            <a:schemeClr val="tx1"/>
                          </a:solidFill>
                        </a:rPr>
                        <a:t>A.B. (5 S)</a:t>
                      </a:r>
                      <a:endParaRPr lang="tr-TR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TEMEL MAT. (40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FİZİK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KİMYA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BİYOLOJİ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(6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PUAN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İl Ort.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21,57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1,19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1,79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2,75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6,26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1,73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4,08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2,58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201,330</a:t>
                      </a:r>
                      <a:endParaRPr lang="tr-T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Okul Ort.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20,19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2,65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0,84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1,93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2,62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3,48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1,10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0,61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0,05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u="sng" dirty="0" smtClean="0"/>
                        <a:t>204,620</a:t>
                      </a:r>
                      <a:endParaRPr lang="tr-TR" sz="1100" b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İlçe Orta.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18,87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2,17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0,89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1,51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2,53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4,0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1,11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0,81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0,27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200,320</a:t>
                      </a:r>
                      <a:endParaRPr lang="tr-TR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691600"/>
              </p:ext>
            </p:extLst>
          </p:nvPr>
        </p:nvGraphicFramePr>
        <p:xfrm>
          <a:off x="683568" y="3454504"/>
          <a:ext cx="7739220" cy="10515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43536"/>
                <a:gridCol w="614965"/>
                <a:gridCol w="792088"/>
                <a:gridCol w="576064"/>
                <a:gridCol w="648072"/>
                <a:gridCol w="792088"/>
                <a:gridCol w="936104"/>
                <a:gridCol w="504056"/>
                <a:gridCol w="720080"/>
                <a:gridCol w="792088"/>
                <a:gridCol w="720079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Dersler</a:t>
                      </a:r>
                    </a:p>
                    <a:p>
                      <a:pPr algn="ctr"/>
                      <a:r>
                        <a:rPr lang="tr-TR" sz="8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Soru S&gt;</a:t>
                      </a:r>
                      <a:endParaRPr lang="tr-TR" sz="800" b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TÜRKÇE</a:t>
                      </a:r>
                    </a:p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(40 S)</a:t>
                      </a:r>
                      <a:endParaRPr lang="tr-TR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TARİH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COĞ.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</a:t>
                      </a:r>
                      <a:r>
                        <a:rPr lang="tr-TR" sz="1050" baseline="0" dirty="0" smtClean="0">
                          <a:solidFill>
                            <a:schemeClr val="tx1"/>
                          </a:solidFill>
                        </a:rPr>
                        <a:t>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FELSEFE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( 5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</a:rPr>
                        <a:t>DİN K.</a:t>
                      </a:r>
                      <a:r>
                        <a:rPr lang="tr-TR" sz="1000" baseline="0" dirty="0" smtClean="0">
                          <a:solidFill>
                            <a:schemeClr val="tx1"/>
                          </a:solidFill>
                        </a:rPr>
                        <a:t>A.B. (5 S)</a:t>
                      </a:r>
                      <a:endParaRPr lang="tr-TR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TEMEL MAT. (40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FİZİK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KİMYA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BİYOLOJİ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(6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PUAN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r-TR" sz="9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HEDEF</a:t>
                      </a:r>
                      <a:endParaRPr lang="tr-TR" sz="9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  <a:p>
                      <a:pPr algn="ctr"/>
                      <a:r>
                        <a:rPr lang="tr-TR" sz="1050" b="1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tr-TR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2,70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1,5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2,5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>
                          <a:solidFill>
                            <a:schemeClr val="tx1"/>
                          </a:solidFill>
                        </a:rPr>
                        <a:t>3,50</a:t>
                      </a:r>
                      <a:endParaRPr lang="tr-TR" sz="1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3,60</a:t>
                      </a:r>
                      <a:endParaRPr lang="tr-T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r-T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775339"/>
              </p:ext>
            </p:extLst>
          </p:nvPr>
        </p:nvGraphicFramePr>
        <p:xfrm>
          <a:off x="6732240" y="764704"/>
          <a:ext cx="1654059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059"/>
              </a:tblGrid>
              <a:tr h="3600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İlçe Sıra: 5 il:22</a:t>
                      </a:r>
                      <a:endParaRPr lang="tr-TR" sz="1600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322887"/>
              </p:ext>
            </p:extLst>
          </p:nvPr>
        </p:nvGraphicFramePr>
        <p:xfrm>
          <a:off x="6732240" y="4261048"/>
          <a:ext cx="1654059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059"/>
              </a:tblGrid>
              <a:tr h="3600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İlçe Sıra: 4 il:20</a:t>
                      </a:r>
                      <a:endParaRPr lang="tr-TR" sz="1600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756604"/>
              </p:ext>
            </p:extLst>
          </p:nvPr>
        </p:nvGraphicFramePr>
        <p:xfrm>
          <a:off x="1403648" y="783952"/>
          <a:ext cx="1368151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1"/>
              </a:tblGrid>
              <a:tr h="3600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Katılım:</a:t>
                      </a:r>
                      <a:r>
                        <a:rPr lang="tr-TR" sz="1600" baseline="0" dirty="0" smtClean="0"/>
                        <a:t> </a:t>
                      </a:r>
                      <a:r>
                        <a:rPr lang="tr-TR" sz="1600" baseline="0" dirty="0" smtClean="0"/>
                        <a:t>230</a:t>
                      </a:r>
                      <a:endParaRPr lang="tr-TR" sz="1600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280497"/>
              </p:ext>
            </p:extLst>
          </p:nvPr>
        </p:nvGraphicFramePr>
        <p:xfrm>
          <a:off x="1403648" y="4231350"/>
          <a:ext cx="1368151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1"/>
              </a:tblGrid>
              <a:tr h="3600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Katılım:</a:t>
                      </a:r>
                      <a:r>
                        <a:rPr lang="tr-TR" sz="1600" baseline="0" dirty="0" smtClean="0"/>
                        <a:t> 163</a:t>
                      </a:r>
                      <a:endParaRPr lang="tr-TR" sz="1600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66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692696"/>
            <a:ext cx="8076803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4644008" y="-27384"/>
            <a:ext cx="3528392" cy="6183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smtClean="0">
                <a:solidFill>
                  <a:schemeClr val="tx1"/>
                </a:solidFill>
              </a:rPr>
              <a:t>Süphandağı Anadolu Lisesi</a:t>
            </a:r>
            <a:endParaRPr lang="tr-T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9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18197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4644008" y="-27384"/>
            <a:ext cx="3528392" cy="6183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smtClean="0">
                <a:solidFill>
                  <a:schemeClr val="tx1"/>
                </a:solidFill>
              </a:rPr>
              <a:t>Süphandağı Anadolu Lisesi</a:t>
            </a:r>
            <a:endParaRPr lang="tr-T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3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44008" y="-27384"/>
            <a:ext cx="3528392" cy="618315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Alparslan Anadolu Lisesi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0488" y="764704"/>
            <a:ext cx="3744416" cy="360039"/>
          </a:xfr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8580" indent="0" algn="ctr">
              <a:buNone/>
            </a:pPr>
            <a:r>
              <a:rPr lang="tr-TR" sz="1400" b="1" dirty="0" smtClean="0"/>
              <a:t>1. KAZANIM DEĞERLENDİRME SINAVI</a:t>
            </a:r>
            <a:endParaRPr lang="tr-TR" sz="1400" b="1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2830488" y="4261048"/>
            <a:ext cx="3744416" cy="3006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tr-TR" sz="1400" b="1" dirty="0"/>
              <a:t>2</a:t>
            </a:r>
            <a:r>
              <a:rPr lang="tr-TR" sz="1400" b="1" dirty="0" smtClean="0"/>
              <a:t>. KAZANIM DEĞERLENDİRME SINAVI</a:t>
            </a:r>
            <a:endParaRPr lang="tr-TR" sz="1400" b="1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167348"/>
              </p:ext>
            </p:extLst>
          </p:nvPr>
        </p:nvGraphicFramePr>
        <p:xfrm>
          <a:off x="683568" y="1196752"/>
          <a:ext cx="7739220" cy="16967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43536"/>
                <a:gridCol w="614965"/>
                <a:gridCol w="792088"/>
                <a:gridCol w="576064"/>
                <a:gridCol w="648072"/>
                <a:gridCol w="792088"/>
                <a:gridCol w="936104"/>
                <a:gridCol w="504056"/>
                <a:gridCol w="720080"/>
                <a:gridCol w="792088"/>
                <a:gridCol w="720079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Dersler</a:t>
                      </a:r>
                    </a:p>
                    <a:p>
                      <a:pPr algn="ctr"/>
                      <a:r>
                        <a:rPr lang="tr-TR" sz="8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Soru S&gt;</a:t>
                      </a:r>
                      <a:endParaRPr lang="tr-TR" sz="800" b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TÜRKÇE</a:t>
                      </a:r>
                    </a:p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(40 S)</a:t>
                      </a:r>
                      <a:endParaRPr lang="tr-TR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TARİH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COĞ.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</a:t>
                      </a:r>
                      <a:r>
                        <a:rPr lang="tr-TR" sz="1050" baseline="0" dirty="0" smtClean="0">
                          <a:solidFill>
                            <a:schemeClr val="tx1"/>
                          </a:solidFill>
                        </a:rPr>
                        <a:t>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FELSEFE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( 5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</a:rPr>
                        <a:t>DİN K.</a:t>
                      </a:r>
                      <a:r>
                        <a:rPr lang="tr-TR" sz="1000" baseline="0" dirty="0" smtClean="0">
                          <a:solidFill>
                            <a:schemeClr val="tx1"/>
                          </a:solidFill>
                        </a:rPr>
                        <a:t>A.B. (5 S)</a:t>
                      </a:r>
                      <a:endParaRPr lang="tr-TR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TEMEL MAT. (40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FİZİK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KİMYA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BİYOLOJİ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(6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PUAN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İl Ort.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14,14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1,04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0,30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1,75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1,49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2,94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0,46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0,16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-0,01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176,493</a:t>
                      </a:r>
                      <a:endParaRPr lang="tr-T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Okul Ort.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18,14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1,12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0,39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1,57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1,78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4,26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0,49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0,08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-0,07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/>
                        <a:t>194,004</a:t>
                      </a:r>
                      <a:endParaRPr lang="tr-TR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İlçe Ort.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14,73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0,95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0,32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1,58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1,53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4,21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0,61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0,29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0,09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183,514</a:t>
                      </a:r>
                      <a:endParaRPr lang="tr-T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İçerik Yer Tutucusu 2"/>
          <p:cNvSpPr txBox="1">
            <a:spLocks/>
          </p:cNvSpPr>
          <p:nvPr/>
        </p:nvSpPr>
        <p:spPr>
          <a:xfrm>
            <a:off x="2830488" y="2996952"/>
            <a:ext cx="3744416" cy="36004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tr-TR" sz="2000" dirty="0" smtClean="0">
                <a:latin typeface="Bahnschrift" pitchFamily="34" charset="0"/>
              </a:rPr>
              <a:t>HEDEF</a:t>
            </a:r>
            <a:endParaRPr lang="tr-TR" sz="2000" dirty="0">
              <a:latin typeface="Bahnschrift" pitchFamily="34" charset="0"/>
            </a:endParaRPr>
          </a:p>
        </p:txBody>
      </p:sp>
      <p:pic>
        <p:nvPicPr>
          <p:cNvPr id="10" name="Picture 2" descr="milli eğitim sembol png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77" y="40466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362180"/>
              </p:ext>
            </p:extLst>
          </p:nvPr>
        </p:nvGraphicFramePr>
        <p:xfrm>
          <a:off x="755576" y="4653136"/>
          <a:ext cx="7739220" cy="16967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43536"/>
                <a:gridCol w="614965"/>
                <a:gridCol w="792088"/>
                <a:gridCol w="576064"/>
                <a:gridCol w="648072"/>
                <a:gridCol w="792088"/>
                <a:gridCol w="936104"/>
                <a:gridCol w="504056"/>
                <a:gridCol w="720080"/>
                <a:gridCol w="792088"/>
                <a:gridCol w="720079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Dersler</a:t>
                      </a:r>
                    </a:p>
                    <a:p>
                      <a:pPr algn="ctr"/>
                      <a:r>
                        <a:rPr lang="tr-TR" sz="8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Soru S&gt;</a:t>
                      </a:r>
                      <a:endParaRPr lang="tr-TR" sz="800" b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TÜRKÇE</a:t>
                      </a:r>
                    </a:p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(40 S)</a:t>
                      </a:r>
                      <a:endParaRPr lang="tr-TR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TARİH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COĞ.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</a:t>
                      </a:r>
                      <a:r>
                        <a:rPr lang="tr-TR" sz="1050" baseline="0" dirty="0" smtClean="0">
                          <a:solidFill>
                            <a:schemeClr val="tx1"/>
                          </a:solidFill>
                        </a:rPr>
                        <a:t>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FELSEFE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( 5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</a:rPr>
                        <a:t>DİN K.</a:t>
                      </a:r>
                      <a:r>
                        <a:rPr lang="tr-TR" sz="1000" baseline="0" dirty="0" smtClean="0">
                          <a:solidFill>
                            <a:schemeClr val="tx1"/>
                          </a:solidFill>
                        </a:rPr>
                        <a:t>A.B. (5 S)</a:t>
                      </a:r>
                      <a:endParaRPr lang="tr-TR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TEMEL MAT. (40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FİZİK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KİMYA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BİYOLOJİ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(6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PUAN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İl Ort.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21,57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1,19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1,79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2,75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6,26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1,73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4,08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2,58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201,330</a:t>
                      </a:r>
                      <a:endParaRPr lang="tr-T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Okul Ort.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20,05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2,32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1,33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1,63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2,58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3,36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1,30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0,33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0,06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u="sng" dirty="0" smtClean="0"/>
                        <a:t>201,800</a:t>
                      </a:r>
                      <a:endParaRPr lang="tr-TR" sz="1100" b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İlçe Orta.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18,87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2,17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0,89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1,51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2,53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4,0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1,11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0,81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0,27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200,320</a:t>
                      </a:r>
                      <a:endParaRPr lang="tr-TR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923552"/>
              </p:ext>
            </p:extLst>
          </p:nvPr>
        </p:nvGraphicFramePr>
        <p:xfrm>
          <a:off x="683568" y="3454504"/>
          <a:ext cx="7739220" cy="86868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43536"/>
                <a:gridCol w="614965"/>
                <a:gridCol w="792088"/>
                <a:gridCol w="576064"/>
                <a:gridCol w="648072"/>
                <a:gridCol w="792088"/>
                <a:gridCol w="936104"/>
                <a:gridCol w="504056"/>
                <a:gridCol w="720080"/>
                <a:gridCol w="792088"/>
                <a:gridCol w="720079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Dersler</a:t>
                      </a:r>
                    </a:p>
                    <a:p>
                      <a:pPr algn="ctr"/>
                      <a:r>
                        <a:rPr lang="tr-TR" sz="8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Soru S&gt;</a:t>
                      </a:r>
                      <a:endParaRPr lang="tr-TR" sz="800" b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TÜRKÇE</a:t>
                      </a:r>
                    </a:p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(40 S)</a:t>
                      </a:r>
                      <a:endParaRPr lang="tr-TR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TARİH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COĞ.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</a:t>
                      </a:r>
                      <a:r>
                        <a:rPr lang="tr-TR" sz="1050" baseline="0" dirty="0" smtClean="0">
                          <a:solidFill>
                            <a:schemeClr val="tx1"/>
                          </a:solidFill>
                        </a:rPr>
                        <a:t>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FELSEFE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( 5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</a:rPr>
                        <a:t>DİN K.</a:t>
                      </a:r>
                      <a:r>
                        <a:rPr lang="tr-TR" sz="1000" baseline="0" dirty="0" smtClean="0">
                          <a:solidFill>
                            <a:schemeClr val="tx1"/>
                          </a:solidFill>
                        </a:rPr>
                        <a:t>A.B. (5 S)</a:t>
                      </a:r>
                      <a:endParaRPr lang="tr-TR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TEMEL MAT. (40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FİZİK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KİMYA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BİYOLOJİ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(6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PUAN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r-TR" sz="9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HEDEF</a:t>
                      </a:r>
                      <a:endParaRPr lang="tr-TR" sz="9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  <a:p>
                      <a:pPr algn="ctr"/>
                      <a:r>
                        <a:rPr lang="tr-TR" sz="1050" b="1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tr-TR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2,50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2,50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tr-TR" sz="1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r-T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210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195643"/>
              </p:ext>
            </p:extLst>
          </p:nvPr>
        </p:nvGraphicFramePr>
        <p:xfrm>
          <a:off x="6732240" y="764704"/>
          <a:ext cx="1654059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059"/>
              </a:tblGrid>
              <a:tr h="3600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İlçe Sıra: 4 il:18 </a:t>
                      </a:r>
                      <a:endParaRPr lang="tr-TR" sz="1600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799393"/>
              </p:ext>
            </p:extLst>
          </p:nvPr>
        </p:nvGraphicFramePr>
        <p:xfrm>
          <a:off x="6732240" y="4261048"/>
          <a:ext cx="1728192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</a:tblGrid>
              <a:tr h="3600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İlçe Sıra: 5 il: 21</a:t>
                      </a:r>
                      <a:endParaRPr lang="tr-TR" sz="1600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992376"/>
              </p:ext>
            </p:extLst>
          </p:nvPr>
        </p:nvGraphicFramePr>
        <p:xfrm>
          <a:off x="1331640" y="758984"/>
          <a:ext cx="136815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1"/>
              </a:tblGrid>
              <a:tr h="360040">
                <a:tc>
                  <a:txBody>
                    <a:bodyPr/>
                    <a:lstStyle/>
                    <a:p>
                      <a:r>
                        <a:rPr lang="tr-TR" dirty="0" smtClean="0"/>
                        <a:t>Katılım: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smtClean="0"/>
                        <a:t>95</a:t>
                      </a:r>
                      <a:endParaRPr lang="tr-TR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318266"/>
              </p:ext>
            </p:extLst>
          </p:nvPr>
        </p:nvGraphicFramePr>
        <p:xfrm>
          <a:off x="1331640" y="4249048"/>
          <a:ext cx="136815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1"/>
              </a:tblGrid>
              <a:tr h="360040">
                <a:tc>
                  <a:txBody>
                    <a:bodyPr/>
                    <a:lstStyle/>
                    <a:p>
                      <a:r>
                        <a:rPr lang="tr-TR" dirty="0" smtClean="0"/>
                        <a:t>Katılım:</a:t>
                      </a:r>
                      <a:r>
                        <a:rPr lang="tr-TR" baseline="0" dirty="0" smtClean="0"/>
                        <a:t> 71</a:t>
                      </a:r>
                      <a:endParaRPr lang="tr-TR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38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92696"/>
            <a:ext cx="81915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4644008" y="-27384"/>
            <a:ext cx="3528392" cy="6183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smtClean="0">
                <a:solidFill>
                  <a:schemeClr val="tx1"/>
                </a:solidFill>
              </a:rPr>
              <a:t>Alparslan Anadolu Lisesi</a:t>
            </a:r>
            <a:endParaRPr lang="tr-T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5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0891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4644008" y="-27384"/>
            <a:ext cx="3528392" cy="6183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smtClean="0">
                <a:solidFill>
                  <a:schemeClr val="tx1"/>
                </a:solidFill>
              </a:rPr>
              <a:t>Alparslan Anadolu Lisesi</a:t>
            </a:r>
            <a:endParaRPr lang="tr-T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2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44008" y="-27384"/>
            <a:ext cx="3528392" cy="618315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r-TR" sz="1800" b="1" dirty="0" smtClean="0">
                <a:solidFill>
                  <a:schemeClr val="tx1"/>
                </a:solidFill>
              </a:rPr>
              <a:t>15 Temmuz Şehitleri  Anadolu İmam Hatip Lisesi</a:t>
            </a:r>
            <a:endParaRPr lang="tr-TR" sz="1800" b="1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0488" y="764704"/>
            <a:ext cx="3744416" cy="360039"/>
          </a:xfr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8580" indent="0" algn="ctr">
              <a:buNone/>
            </a:pPr>
            <a:r>
              <a:rPr lang="tr-TR" sz="1400" b="1" dirty="0" smtClean="0"/>
              <a:t>1. KAZANIM DEĞERLENDİRME SINAVI</a:t>
            </a:r>
            <a:endParaRPr lang="tr-TR" sz="1400" b="1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2830488" y="4261048"/>
            <a:ext cx="3744416" cy="3006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tr-TR" sz="1400" b="1" dirty="0"/>
              <a:t>2</a:t>
            </a:r>
            <a:r>
              <a:rPr lang="tr-TR" sz="1400" b="1" dirty="0" smtClean="0"/>
              <a:t>. KAZANIM DEĞERLENDİRME SINAVI</a:t>
            </a:r>
            <a:endParaRPr lang="tr-TR" sz="1400" b="1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099805"/>
              </p:ext>
            </p:extLst>
          </p:nvPr>
        </p:nvGraphicFramePr>
        <p:xfrm>
          <a:off x="683568" y="1196752"/>
          <a:ext cx="7739220" cy="16967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43536"/>
                <a:gridCol w="614965"/>
                <a:gridCol w="792088"/>
                <a:gridCol w="576064"/>
                <a:gridCol w="648072"/>
                <a:gridCol w="792088"/>
                <a:gridCol w="936104"/>
                <a:gridCol w="504056"/>
                <a:gridCol w="720080"/>
                <a:gridCol w="792088"/>
                <a:gridCol w="720079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Dersler</a:t>
                      </a:r>
                    </a:p>
                    <a:p>
                      <a:pPr algn="ctr"/>
                      <a:r>
                        <a:rPr lang="tr-TR" sz="8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Soru S&gt;</a:t>
                      </a:r>
                      <a:endParaRPr lang="tr-TR" sz="800" b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TÜRKÇE</a:t>
                      </a:r>
                    </a:p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(40 S)</a:t>
                      </a:r>
                      <a:endParaRPr lang="tr-TR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TARİH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COĞ.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</a:t>
                      </a:r>
                      <a:r>
                        <a:rPr lang="tr-TR" sz="1050" baseline="0" dirty="0" smtClean="0">
                          <a:solidFill>
                            <a:schemeClr val="tx1"/>
                          </a:solidFill>
                        </a:rPr>
                        <a:t>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FELSEFE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( 5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</a:rPr>
                        <a:t>DİN K.</a:t>
                      </a:r>
                      <a:r>
                        <a:rPr lang="tr-TR" sz="1000" baseline="0" dirty="0" smtClean="0">
                          <a:solidFill>
                            <a:schemeClr val="tx1"/>
                          </a:solidFill>
                        </a:rPr>
                        <a:t>A.B. (5 S)</a:t>
                      </a:r>
                      <a:endParaRPr lang="tr-TR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TEMEL MAT. (40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FİZİK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KİMYA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BİYOLOJİ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(6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PUAN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İl Ort.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14,14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1,04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0,30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1,75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1,49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2,94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0,46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0,16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-0,01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176,493</a:t>
                      </a:r>
                      <a:endParaRPr lang="tr-T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Okul Ort.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16,12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1,20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0,80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1,50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2,11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1,53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0,47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0,01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0,04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/>
                        <a:t>178,542</a:t>
                      </a:r>
                      <a:endParaRPr lang="tr-TR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İlçe Ort.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14,73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0,95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0,32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1,58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1,53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4,21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0,61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0,29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0,09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183,514</a:t>
                      </a:r>
                      <a:endParaRPr lang="tr-T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İçerik Yer Tutucusu 2"/>
          <p:cNvSpPr txBox="1">
            <a:spLocks/>
          </p:cNvSpPr>
          <p:nvPr/>
        </p:nvSpPr>
        <p:spPr>
          <a:xfrm>
            <a:off x="2830488" y="2996952"/>
            <a:ext cx="3744416" cy="36004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tr-TR" sz="2000" dirty="0" smtClean="0">
                <a:latin typeface="Bahnschrift" pitchFamily="34" charset="0"/>
              </a:rPr>
              <a:t>HEDEF</a:t>
            </a:r>
            <a:endParaRPr lang="tr-TR" sz="2000" dirty="0">
              <a:latin typeface="Bahnschrift" pitchFamily="34" charset="0"/>
            </a:endParaRPr>
          </a:p>
        </p:txBody>
      </p:sp>
      <p:pic>
        <p:nvPicPr>
          <p:cNvPr id="10" name="Picture 2" descr="milli eğitim sembol png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77" y="40466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151894"/>
              </p:ext>
            </p:extLst>
          </p:nvPr>
        </p:nvGraphicFramePr>
        <p:xfrm>
          <a:off x="755576" y="4653136"/>
          <a:ext cx="7739220" cy="16967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43536"/>
                <a:gridCol w="614965"/>
                <a:gridCol w="792088"/>
                <a:gridCol w="576064"/>
                <a:gridCol w="648072"/>
                <a:gridCol w="792088"/>
                <a:gridCol w="936104"/>
                <a:gridCol w="504056"/>
                <a:gridCol w="720080"/>
                <a:gridCol w="792088"/>
                <a:gridCol w="720079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Dersler</a:t>
                      </a:r>
                    </a:p>
                    <a:p>
                      <a:pPr algn="ctr"/>
                      <a:r>
                        <a:rPr lang="tr-TR" sz="8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Soru S&gt;</a:t>
                      </a:r>
                      <a:endParaRPr lang="tr-TR" sz="800" b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TÜRKÇE</a:t>
                      </a:r>
                    </a:p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(40 S)</a:t>
                      </a:r>
                      <a:endParaRPr lang="tr-TR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TARİH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COĞ.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</a:t>
                      </a:r>
                      <a:r>
                        <a:rPr lang="tr-TR" sz="1050" baseline="0" dirty="0" smtClean="0">
                          <a:solidFill>
                            <a:schemeClr val="tx1"/>
                          </a:solidFill>
                        </a:rPr>
                        <a:t>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FELSEFE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( 5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</a:rPr>
                        <a:t>DİN K.</a:t>
                      </a:r>
                      <a:r>
                        <a:rPr lang="tr-TR" sz="1000" baseline="0" dirty="0" smtClean="0">
                          <a:solidFill>
                            <a:schemeClr val="tx1"/>
                          </a:solidFill>
                        </a:rPr>
                        <a:t>A.B. (5 S)</a:t>
                      </a:r>
                      <a:endParaRPr lang="tr-TR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TEMEL MAT. (40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FİZİK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KİMYA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BİYOLOJİ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(6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PUAN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İl Ort.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21,57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1,19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1,79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2,75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6,26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1,73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4,08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2,58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201,330</a:t>
                      </a:r>
                      <a:endParaRPr lang="tr-T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Okul Ort.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21,28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2,30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1,48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1,71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2,75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1,31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0,92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-0,01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-0,04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u="sng" dirty="0" smtClean="0"/>
                        <a:t>198,260</a:t>
                      </a:r>
                      <a:endParaRPr lang="tr-TR" sz="1100" b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İlçe Ort.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21,99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2,55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1,361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1,85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2,90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5,28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1,66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1,12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0,58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200,320</a:t>
                      </a:r>
                      <a:endParaRPr lang="tr-TR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004237"/>
              </p:ext>
            </p:extLst>
          </p:nvPr>
        </p:nvGraphicFramePr>
        <p:xfrm>
          <a:off x="683568" y="3454504"/>
          <a:ext cx="7739220" cy="10515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43536"/>
                <a:gridCol w="614965"/>
                <a:gridCol w="792088"/>
                <a:gridCol w="576064"/>
                <a:gridCol w="648072"/>
                <a:gridCol w="792088"/>
                <a:gridCol w="936104"/>
                <a:gridCol w="504056"/>
                <a:gridCol w="720080"/>
                <a:gridCol w="792088"/>
                <a:gridCol w="720079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Dersler</a:t>
                      </a:r>
                    </a:p>
                    <a:p>
                      <a:pPr algn="ctr"/>
                      <a:r>
                        <a:rPr lang="tr-TR" sz="8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Soru S&gt;</a:t>
                      </a:r>
                      <a:endParaRPr lang="tr-TR" sz="800" b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TÜRKÇE</a:t>
                      </a:r>
                    </a:p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(40 S)</a:t>
                      </a:r>
                      <a:endParaRPr lang="tr-TR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TARİH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COĞ.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</a:t>
                      </a:r>
                      <a:r>
                        <a:rPr lang="tr-TR" sz="1050" baseline="0" dirty="0" smtClean="0">
                          <a:solidFill>
                            <a:schemeClr val="tx1"/>
                          </a:solidFill>
                        </a:rPr>
                        <a:t>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FELSEFE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( 5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</a:rPr>
                        <a:t>DİN K.</a:t>
                      </a:r>
                      <a:r>
                        <a:rPr lang="tr-TR" sz="1000" baseline="0" dirty="0" smtClean="0">
                          <a:solidFill>
                            <a:schemeClr val="tx1"/>
                          </a:solidFill>
                        </a:rPr>
                        <a:t>A.B. (5 S)</a:t>
                      </a:r>
                      <a:endParaRPr lang="tr-TR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TEMEL MAT. (40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FİZİK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KİMYA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BİYOLOJİ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(6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PUAN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r-TR" sz="9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HEDEF</a:t>
                      </a:r>
                      <a:endParaRPr lang="tr-TR" sz="9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  <a:p>
                      <a:pPr algn="ctr"/>
                      <a:r>
                        <a:rPr lang="tr-TR" sz="1050" b="1" dirty="0" smtClean="0">
                          <a:solidFill>
                            <a:schemeClr val="tx1"/>
                          </a:solidFill>
                        </a:rPr>
                        <a:t>21,50</a:t>
                      </a:r>
                      <a:endParaRPr lang="tr-TR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2,50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1,75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r-TR" sz="1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r-T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190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352875"/>
              </p:ext>
            </p:extLst>
          </p:nvPr>
        </p:nvGraphicFramePr>
        <p:xfrm>
          <a:off x="6732240" y="788781"/>
          <a:ext cx="1654059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059"/>
              </a:tblGrid>
              <a:tr h="288032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İlçe Sıra: 6 il: 25</a:t>
                      </a:r>
                      <a:endParaRPr lang="tr-TR" sz="1400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03779"/>
              </p:ext>
            </p:extLst>
          </p:nvPr>
        </p:nvGraphicFramePr>
        <p:xfrm>
          <a:off x="6732240" y="4261048"/>
          <a:ext cx="1654059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059"/>
              </a:tblGrid>
              <a:tr h="3600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İlçe Sıra: 6 il:23</a:t>
                      </a:r>
                      <a:endParaRPr lang="tr-TR" sz="1600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568201"/>
              </p:ext>
            </p:extLst>
          </p:nvPr>
        </p:nvGraphicFramePr>
        <p:xfrm>
          <a:off x="1403648" y="764704"/>
          <a:ext cx="1368151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1"/>
              </a:tblGrid>
              <a:tr h="3600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Katılım:</a:t>
                      </a:r>
                      <a:r>
                        <a:rPr lang="tr-TR" sz="1600" baseline="0" dirty="0" smtClean="0"/>
                        <a:t> </a:t>
                      </a:r>
                      <a:r>
                        <a:rPr lang="tr-TR" sz="1600" baseline="0" dirty="0" smtClean="0"/>
                        <a:t>95</a:t>
                      </a:r>
                      <a:endParaRPr lang="tr-TR" sz="1600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992392"/>
              </p:ext>
            </p:extLst>
          </p:nvPr>
        </p:nvGraphicFramePr>
        <p:xfrm>
          <a:off x="1403648" y="4261048"/>
          <a:ext cx="136815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1"/>
              </a:tblGrid>
              <a:tr h="360040">
                <a:tc>
                  <a:txBody>
                    <a:bodyPr/>
                    <a:lstStyle/>
                    <a:p>
                      <a:r>
                        <a:rPr lang="tr-TR" dirty="0" smtClean="0"/>
                        <a:t>Katılım:</a:t>
                      </a:r>
                      <a:r>
                        <a:rPr lang="tr-TR" baseline="0" dirty="0" smtClean="0"/>
                        <a:t> 61</a:t>
                      </a:r>
                      <a:endParaRPr lang="tr-TR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74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17346" cy="563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644008" y="-27384"/>
            <a:ext cx="3528392" cy="618315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r-TR" sz="1800" b="1" dirty="0" smtClean="0">
                <a:solidFill>
                  <a:schemeClr val="tx1"/>
                </a:solidFill>
              </a:rPr>
              <a:t>15 Temmuz Şehitleri  Anadolu İmam Hatip Lisesi</a:t>
            </a:r>
            <a:endParaRPr lang="tr-TR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799288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4644008" y="-27384"/>
            <a:ext cx="3528392" cy="6183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b="1" smtClean="0">
                <a:solidFill>
                  <a:schemeClr val="tx1"/>
                </a:solidFill>
              </a:rPr>
              <a:t>15 Temmuz Şehitleri  Anadolu İmam Hatip Lisesi</a:t>
            </a:r>
            <a:endParaRPr lang="tr-TR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40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44008" y="-27384"/>
            <a:ext cx="3528392" cy="618315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/>
            </a:r>
            <a:br>
              <a:rPr lang="tr-TR" sz="2000" b="1" dirty="0" smtClean="0">
                <a:solidFill>
                  <a:schemeClr val="tx1"/>
                </a:solidFill>
              </a:rPr>
            </a:br>
            <a:r>
              <a:rPr lang="tr-TR" sz="1800" b="1" dirty="0" smtClean="0">
                <a:solidFill>
                  <a:schemeClr val="tx1"/>
                </a:solidFill>
              </a:rPr>
              <a:t>Selahaddin Eyyubi </a:t>
            </a:r>
            <a:br>
              <a:rPr lang="tr-TR" sz="1800" b="1" dirty="0" smtClean="0">
                <a:solidFill>
                  <a:schemeClr val="tx1"/>
                </a:solidFill>
              </a:rPr>
            </a:br>
            <a:r>
              <a:rPr lang="tr-TR" sz="1800" b="1" dirty="0" smtClean="0">
                <a:solidFill>
                  <a:schemeClr val="tx1"/>
                </a:solidFill>
              </a:rPr>
              <a:t>Fen Lisesi</a:t>
            </a:r>
            <a:endParaRPr lang="tr-TR" sz="1800" b="1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0488" y="764704"/>
            <a:ext cx="3744416" cy="360039"/>
          </a:xfr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8580" indent="0" algn="ctr">
              <a:buNone/>
            </a:pPr>
            <a:r>
              <a:rPr lang="tr-TR" sz="1400" b="1" dirty="0" smtClean="0"/>
              <a:t>1. KAZANIM DEĞERLENDİRME SINAVI</a:t>
            </a:r>
            <a:endParaRPr lang="tr-TR" sz="1400" b="1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2830488" y="4261048"/>
            <a:ext cx="3744416" cy="3006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tr-TR" sz="1400" b="1" dirty="0"/>
              <a:t>2</a:t>
            </a:r>
            <a:r>
              <a:rPr lang="tr-TR" sz="1400" b="1" dirty="0" smtClean="0"/>
              <a:t>. KAZANIM DEĞERLENDİRME SINAVI</a:t>
            </a:r>
            <a:endParaRPr lang="tr-TR" sz="1400" b="1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801499"/>
              </p:ext>
            </p:extLst>
          </p:nvPr>
        </p:nvGraphicFramePr>
        <p:xfrm>
          <a:off x="683568" y="1196752"/>
          <a:ext cx="7739220" cy="16967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43536"/>
                <a:gridCol w="614965"/>
                <a:gridCol w="792088"/>
                <a:gridCol w="576064"/>
                <a:gridCol w="648072"/>
                <a:gridCol w="792088"/>
                <a:gridCol w="936104"/>
                <a:gridCol w="504056"/>
                <a:gridCol w="720080"/>
                <a:gridCol w="792088"/>
                <a:gridCol w="720079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Dersler</a:t>
                      </a:r>
                    </a:p>
                    <a:p>
                      <a:pPr algn="ctr"/>
                      <a:r>
                        <a:rPr lang="tr-TR" sz="8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Soru S&gt;</a:t>
                      </a:r>
                      <a:endParaRPr lang="tr-TR" sz="800" b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TÜRKÇE</a:t>
                      </a:r>
                    </a:p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(40 S)</a:t>
                      </a:r>
                      <a:endParaRPr lang="tr-TR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TARİH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COĞ.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</a:t>
                      </a:r>
                      <a:r>
                        <a:rPr lang="tr-TR" sz="1050" baseline="0" dirty="0" smtClean="0">
                          <a:solidFill>
                            <a:schemeClr val="tx1"/>
                          </a:solidFill>
                        </a:rPr>
                        <a:t>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FELSEFE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( 5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</a:rPr>
                        <a:t>DİN K.</a:t>
                      </a:r>
                      <a:r>
                        <a:rPr lang="tr-TR" sz="1000" baseline="0" dirty="0" smtClean="0">
                          <a:solidFill>
                            <a:schemeClr val="tx1"/>
                          </a:solidFill>
                        </a:rPr>
                        <a:t>A.B. (5 S)</a:t>
                      </a:r>
                      <a:endParaRPr lang="tr-TR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TEMEL MAT. (40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FİZİK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KİMYA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BİYOLOJİ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(6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PUAN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İl Ort.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14,14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1,04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0,30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1,75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1,49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2,94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0,46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0,16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-0,01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176,493</a:t>
                      </a:r>
                      <a:endParaRPr lang="tr-T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Okul Ort.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26,01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1,35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0,38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1,90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1,72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18,50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1,84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1,51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0,94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/>
                        <a:t>284,293</a:t>
                      </a:r>
                      <a:endParaRPr lang="tr-TR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İlçe Ort.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14,73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0,95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0,32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1,58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1,53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4,21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0,61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0,29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0,09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183,514</a:t>
                      </a:r>
                      <a:endParaRPr lang="tr-T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İçerik Yer Tutucusu 2"/>
          <p:cNvSpPr txBox="1">
            <a:spLocks/>
          </p:cNvSpPr>
          <p:nvPr/>
        </p:nvSpPr>
        <p:spPr>
          <a:xfrm>
            <a:off x="2830488" y="2996952"/>
            <a:ext cx="3744416" cy="36004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tr-TR" sz="2000" dirty="0" smtClean="0">
                <a:latin typeface="Bahnschrift" pitchFamily="34" charset="0"/>
              </a:rPr>
              <a:t>HEDEF</a:t>
            </a:r>
            <a:endParaRPr lang="tr-TR" sz="2000" dirty="0">
              <a:latin typeface="Bahnschrift" pitchFamily="34" charset="0"/>
            </a:endParaRPr>
          </a:p>
        </p:txBody>
      </p:sp>
      <p:pic>
        <p:nvPicPr>
          <p:cNvPr id="10" name="Picture 2" descr="milli eğitim sembol png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77" y="40466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101081"/>
              </p:ext>
            </p:extLst>
          </p:nvPr>
        </p:nvGraphicFramePr>
        <p:xfrm>
          <a:off x="755576" y="4653136"/>
          <a:ext cx="7739220" cy="16967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43536"/>
                <a:gridCol w="614965"/>
                <a:gridCol w="792088"/>
                <a:gridCol w="576064"/>
                <a:gridCol w="648072"/>
                <a:gridCol w="792088"/>
                <a:gridCol w="936104"/>
                <a:gridCol w="504056"/>
                <a:gridCol w="720080"/>
                <a:gridCol w="792088"/>
                <a:gridCol w="720079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Dersler</a:t>
                      </a:r>
                    </a:p>
                    <a:p>
                      <a:pPr algn="ctr"/>
                      <a:r>
                        <a:rPr lang="tr-TR" sz="8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Soru S&gt;</a:t>
                      </a:r>
                      <a:endParaRPr lang="tr-TR" sz="800" b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TÜRKÇE</a:t>
                      </a:r>
                    </a:p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(40 S)</a:t>
                      </a:r>
                      <a:endParaRPr lang="tr-TR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TARİH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COĞ.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</a:t>
                      </a:r>
                      <a:r>
                        <a:rPr lang="tr-TR" sz="1050" baseline="0" dirty="0" smtClean="0">
                          <a:solidFill>
                            <a:schemeClr val="tx1"/>
                          </a:solidFill>
                        </a:rPr>
                        <a:t>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FELSEFE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( 5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</a:rPr>
                        <a:t>DİN K.</a:t>
                      </a:r>
                      <a:r>
                        <a:rPr lang="tr-TR" sz="1000" baseline="0" dirty="0" smtClean="0">
                          <a:solidFill>
                            <a:schemeClr val="tx1"/>
                          </a:solidFill>
                        </a:rPr>
                        <a:t>A.B. (5 S)</a:t>
                      </a:r>
                      <a:endParaRPr lang="tr-TR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TEMEL MAT. (40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FİZİK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KİMYA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BİYOLOJİ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(6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PUAN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İl Ort.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21,57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1,19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1,79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2,75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6,26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1,73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4,08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2,58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201,330</a:t>
                      </a:r>
                      <a:endParaRPr lang="tr-T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Okul Ort.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25,52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2,84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2,00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2,59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3,70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17,52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2,38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3,81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2,33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u="sng" dirty="0" smtClean="0"/>
                        <a:t>311,790</a:t>
                      </a:r>
                      <a:endParaRPr lang="tr-TR" sz="1100" b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İlçe </a:t>
                      </a:r>
                      <a:r>
                        <a:rPr lang="tr-TR" sz="1200" b="1" dirty="0" smtClean="0"/>
                        <a:t>Orta.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18,87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2,17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0,89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1,51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2,53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4,0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1,11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0,81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0,27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200,320</a:t>
                      </a:r>
                      <a:endParaRPr lang="tr-TR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837894"/>
              </p:ext>
            </p:extLst>
          </p:nvPr>
        </p:nvGraphicFramePr>
        <p:xfrm>
          <a:off x="683568" y="3454504"/>
          <a:ext cx="7739220" cy="10515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43536"/>
                <a:gridCol w="614965"/>
                <a:gridCol w="792088"/>
                <a:gridCol w="576064"/>
                <a:gridCol w="648072"/>
                <a:gridCol w="792088"/>
                <a:gridCol w="936104"/>
                <a:gridCol w="504056"/>
                <a:gridCol w="720080"/>
                <a:gridCol w="792088"/>
                <a:gridCol w="720079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Dersler</a:t>
                      </a:r>
                    </a:p>
                    <a:p>
                      <a:pPr algn="ctr"/>
                      <a:r>
                        <a:rPr lang="tr-TR" sz="8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Soru S&gt;</a:t>
                      </a:r>
                      <a:endParaRPr lang="tr-TR" sz="800" b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TÜRKÇE</a:t>
                      </a:r>
                    </a:p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(40 S)</a:t>
                      </a:r>
                      <a:endParaRPr lang="tr-TR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TARİH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COĞ.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</a:t>
                      </a:r>
                      <a:r>
                        <a:rPr lang="tr-TR" sz="1050" baseline="0" dirty="0" smtClean="0">
                          <a:solidFill>
                            <a:schemeClr val="tx1"/>
                          </a:solidFill>
                        </a:rPr>
                        <a:t>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FELSEFE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( 5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</a:rPr>
                        <a:t>DİN K.</a:t>
                      </a:r>
                      <a:r>
                        <a:rPr lang="tr-TR" sz="1000" baseline="0" dirty="0" smtClean="0">
                          <a:solidFill>
                            <a:schemeClr val="tx1"/>
                          </a:solidFill>
                        </a:rPr>
                        <a:t>A.B. (5 S)</a:t>
                      </a:r>
                      <a:endParaRPr lang="tr-TR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TEMEL MAT. (40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FİZİK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KİMYA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BİYOLOJİ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(6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PUAN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r-TR" sz="9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HEDEF</a:t>
                      </a:r>
                      <a:endParaRPr lang="tr-TR" sz="9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b="1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  <a:p>
                      <a:pPr algn="ctr"/>
                      <a:r>
                        <a:rPr lang="tr-TR" sz="1050" b="1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tr-TR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3,2</a:t>
                      </a:r>
                    </a:p>
                    <a:p>
                      <a:pPr algn="ctr"/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2,2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2,5</a:t>
                      </a:r>
                    </a:p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>
                          <a:solidFill>
                            <a:schemeClr val="tx1"/>
                          </a:solidFill>
                        </a:rPr>
                        <a:t>3,5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r-TR" sz="1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tr-T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2,5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3,5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3,5</a:t>
                      </a:r>
                      <a:endParaRPr lang="tr-T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1,5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148010"/>
              </p:ext>
            </p:extLst>
          </p:nvPr>
        </p:nvGraphicFramePr>
        <p:xfrm>
          <a:off x="6732240" y="764704"/>
          <a:ext cx="1654059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059"/>
              </a:tblGrid>
              <a:tr h="3600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İlçe Sıra: 1 İl:2</a:t>
                      </a:r>
                      <a:endParaRPr lang="tr-TR" sz="1600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528968"/>
              </p:ext>
            </p:extLst>
          </p:nvPr>
        </p:nvGraphicFramePr>
        <p:xfrm>
          <a:off x="6732240" y="4261048"/>
          <a:ext cx="1654059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059"/>
              </a:tblGrid>
              <a:tr h="3600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İlçe Sıra: 1İl: 2</a:t>
                      </a:r>
                      <a:endParaRPr lang="tr-TR" sz="1600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616846"/>
              </p:ext>
            </p:extLst>
          </p:nvPr>
        </p:nvGraphicFramePr>
        <p:xfrm>
          <a:off x="1331641" y="758984"/>
          <a:ext cx="136815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1"/>
              </a:tblGrid>
              <a:tr h="360040">
                <a:tc>
                  <a:txBody>
                    <a:bodyPr/>
                    <a:lstStyle/>
                    <a:p>
                      <a:r>
                        <a:rPr lang="tr-TR" dirty="0" smtClean="0"/>
                        <a:t>Katılım:</a:t>
                      </a:r>
                      <a:r>
                        <a:rPr lang="tr-TR" baseline="0" dirty="0" smtClean="0"/>
                        <a:t> 14</a:t>
                      </a:r>
                      <a:endParaRPr lang="tr-TR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667433"/>
              </p:ext>
            </p:extLst>
          </p:nvPr>
        </p:nvGraphicFramePr>
        <p:xfrm>
          <a:off x="1331640" y="4261048"/>
          <a:ext cx="136815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1"/>
              </a:tblGrid>
              <a:tr h="360040">
                <a:tc>
                  <a:txBody>
                    <a:bodyPr/>
                    <a:lstStyle/>
                    <a:p>
                      <a:r>
                        <a:rPr lang="tr-TR" dirty="0" smtClean="0"/>
                        <a:t>Katılım:</a:t>
                      </a:r>
                      <a:r>
                        <a:rPr lang="tr-TR" baseline="0" dirty="0" smtClean="0"/>
                        <a:t> 14</a:t>
                      </a:r>
                      <a:endParaRPr lang="tr-TR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49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44008" y="-27384"/>
            <a:ext cx="3528392" cy="618315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</a:rPr>
              <a:t>Fatih MTAL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0488" y="764704"/>
            <a:ext cx="3744416" cy="360039"/>
          </a:xfr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8580" indent="0" algn="ctr">
              <a:buNone/>
            </a:pPr>
            <a:r>
              <a:rPr lang="tr-TR" sz="1400" b="1" dirty="0" smtClean="0"/>
              <a:t>1. KAZANIM DEĞERLENDİRME SINAVI</a:t>
            </a:r>
            <a:endParaRPr lang="tr-TR" sz="1400" b="1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2830488" y="4261048"/>
            <a:ext cx="3744416" cy="3006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tr-TR" sz="1400" b="1" dirty="0"/>
              <a:t>2</a:t>
            </a:r>
            <a:r>
              <a:rPr lang="tr-TR" sz="1400" b="1" dirty="0" smtClean="0"/>
              <a:t>. KAZANIM DEĞERLENDİRME SINAVI</a:t>
            </a:r>
            <a:endParaRPr lang="tr-TR" sz="1400" b="1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261706"/>
              </p:ext>
            </p:extLst>
          </p:nvPr>
        </p:nvGraphicFramePr>
        <p:xfrm>
          <a:off x="683568" y="1196752"/>
          <a:ext cx="7739220" cy="16967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43536"/>
                <a:gridCol w="614965"/>
                <a:gridCol w="792088"/>
                <a:gridCol w="576064"/>
                <a:gridCol w="648072"/>
                <a:gridCol w="792088"/>
                <a:gridCol w="936104"/>
                <a:gridCol w="504056"/>
                <a:gridCol w="720080"/>
                <a:gridCol w="792088"/>
                <a:gridCol w="720079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Dersler</a:t>
                      </a:r>
                    </a:p>
                    <a:p>
                      <a:pPr algn="ctr"/>
                      <a:r>
                        <a:rPr lang="tr-TR" sz="8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Soru S&gt;</a:t>
                      </a:r>
                      <a:endParaRPr lang="tr-TR" sz="800" b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TÜRKÇE</a:t>
                      </a:r>
                    </a:p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(40 S)</a:t>
                      </a:r>
                      <a:endParaRPr lang="tr-TR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TARİH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COĞ.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</a:t>
                      </a:r>
                      <a:r>
                        <a:rPr lang="tr-TR" sz="1050" baseline="0" dirty="0" smtClean="0">
                          <a:solidFill>
                            <a:schemeClr val="tx1"/>
                          </a:solidFill>
                        </a:rPr>
                        <a:t>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FELSEFE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( 5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</a:rPr>
                        <a:t>DİN K.</a:t>
                      </a:r>
                      <a:r>
                        <a:rPr lang="tr-TR" sz="1000" baseline="0" dirty="0" smtClean="0">
                          <a:solidFill>
                            <a:schemeClr val="tx1"/>
                          </a:solidFill>
                        </a:rPr>
                        <a:t>A.B. (5 S)</a:t>
                      </a:r>
                      <a:endParaRPr lang="tr-TR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TEMEL MAT. (40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FİZİK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KİMYA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BİYOLOJİ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(6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PUAN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İl Ort.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14,14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1,04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0,30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1,75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1,49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2,94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0,46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0,16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-0,01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176,493</a:t>
                      </a:r>
                      <a:endParaRPr lang="tr-T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Okul Ort.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smtClean="0"/>
                        <a:t>7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smtClean="0"/>
                        <a:t>0,55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smtClean="0"/>
                        <a:t>-0,04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smtClean="0"/>
                        <a:t>1,33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smtClean="0"/>
                        <a:t>1,20</a:t>
                      </a:r>
                      <a:endParaRPr lang="tr-TR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smtClean="0"/>
                        <a:t>0,39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smtClean="0"/>
                        <a:t>0,29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smtClean="0"/>
                        <a:t>0,16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smtClean="0"/>
                        <a:t>0,00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/>
                        <a:t>140,472</a:t>
                      </a:r>
                      <a:endParaRPr lang="tr-TR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İlçe Ort.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14,73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0,95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0,32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1,58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1,53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4,21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0,61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0,29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0,09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183,514</a:t>
                      </a:r>
                      <a:endParaRPr lang="tr-T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İçerik Yer Tutucusu 2"/>
          <p:cNvSpPr txBox="1">
            <a:spLocks/>
          </p:cNvSpPr>
          <p:nvPr/>
        </p:nvSpPr>
        <p:spPr>
          <a:xfrm>
            <a:off x="2830488" y="2996952"/>
            <a:ext cx="3744416" cy="36004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tr-TR" sz="2000" dirty="0" smtClean="0">
                <a:latin typeface="Bahnschrift" pitchFamily="34" charset="0"/>
              </a:rPr>
              <a:t>HEDEF</a:t>
            </a:r>
            <a:endParaRPr lang="tr-TR" sz="2000" dirty="0">
              <a:latin typeface="Bahnschrift" pitchFamily="34" charset="0"/>
            </a:endParaRPr>
          </a:p>
        </p:txBody>
      </p:sp>
      <p:pic>
        <p:nvPicPr>
          <p:cNvPr id="10" name="Picture 2" descr="milli eğitim sembol png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77" y="40466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900340"/>
              </p:ext>
            </p:extLst>
          </p:nvPr>
        </p:nvGraphicFramePr>
        <p:xfrm>
          <a:off x="755576" y="4653136"/>
          <a:ext cx="7739220" cy="16967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43536"/>
                <a:gridCol w="614965"/>
                <a:gridCol w="792088"/>
                <a:gridCol w="576064"/>
                <a:gridCol w="648072"/>
                <a:gridCol w="792088"/>
                <a:gridCol w="936104"/>
                <a:gridCol w="504056"/>
                <a:gridCol w="720080"/>
                <a:gridCol w="792088"/>
                <a:gridCol w="720079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Dersler</a:t>
                      </a:r>
                    </a:p>
                    <a:p>
                      <a:pPr algn="ctr"/>
                      <a:r>
                        <a:rPr lang="tr-TR" sz="8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Soru S&gt;</a:t>
                      </a:r>
                      <a:endParaRPr lang="tr-TR" sz="800" b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TÜRKÇE</a:t>
                      </a:r>
                    </a:p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(40 S)</a:t>
                      </a:r>
                      <a:endParaRPr lang="tr-TR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TARİH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COĞ.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</a:t>
                      </a:r>
                      <a:r>
                        <a:rPr lang="tr-TR" sz="1050" baseline="0" dirty="0" smtClean="0">
                          <a:solidFill>
                            <a:schemeClr val="tx1"/>
                          </a:solidFill>
                        </a:rPr>
                        <a:t>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FELSEFE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( 5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</a:rPr>
                        <a:t>DİN K.</a:t>
                      </a:r>
                      <a:r>
                        <a:rPr lang="tr-TR" sz="1000" baseline="0" dirty="0" smtClean="0">
                          <a:solidFill>
                            <a:schemeClr val="tx1"/>
                          </a:solidFill>
                        </a:rPr>
                        <a:t>A.B. (5 S)</a:t>
                      </a:r>
                      <a:endParaRPr lang="tr-TR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TEMEL MAT. (40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FİZİK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KİMYA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BİYOLOJİ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(6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PUAN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İl Ort.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21,57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1,19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1,79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2,75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6,26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1,73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4,08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2,58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201,330</a:t>
                      </a:r>
                      <a:endParaRPr lang="tr-T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Okul Ort.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11,73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0,80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smtClean="0"/>
                        <a:t>0,03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smtClean="0"/>
                        <a:t>0,69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1,88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smtClean="0"/>
                        <a:t>-0,20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0,73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smtClean="0"/>
                        <a:t>0,15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0,21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u="sng" dirty="0" smtClean="0"/>
                        <a:t>151,210</a:t>
                      </a:r>
                      <a:endParaRPr lang="tr-TR" sz="1100" b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İlçe Orta.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18,87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2,17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0,89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1,51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2,53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4,0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1,11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0,81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0,27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200,320</a:t>
                      </a:r>
                      <a:endParaRPr lang="tr-TR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927051"/>
              </p:ext>
            </p:extLst>
          </p:nvPr>
        </p:nvGraphicFramePr>
        <p:xfrm>
          <a:off x="683568" y="3454504"/>
          <a:ext cx="7739220" cy="86868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43536"/>
                <a:gridCol w="614965"/>
                <a:gridCol w="792088"/>
                <a:gridCol w="576064"/>
                <a:gridCol w="648072"/>
                <a:gridCol w="792088"/>
                <a:gridCol w="936104"/>
                <a:gridCol w="504056"/>
                <a:gridCol w="720080"/>
                <a:gridCol w="792088"/>
                <a:gridCol w="720079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Dersler</a:t>
                      </a:r>
                    </a:p>
                    <a:p>
                      <a:pPr algn="ctr"/>
                      <a:r>
                        <a:rPr lang="tr-TR" sz="8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Soru S&gt;</a:t>
                      </a:r>
                      <a:endParaRPr lang="tr-TR" sz="800" b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TÜRKÇE</a:t>
                      </a:r>
                    </a:p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(40 S)</a:t>
                      </a:r>
                      <a:endParaRPr lang="tr-TR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TARİH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COĞ.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</a:t>
                      </a:r>
                      <a:r>
                        <a:rPr lang="tr-TR" sz="1050" baseline="0" dirty="0" smtClean="0">
                          <a:solidFill>
                            <a:schemeClr val="tx1"/>
                          </a:solidFill>
                        </a:rPr>
                        <a:t>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FELSEFE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( 5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</a:rPr>
                        <a:t>DİN K.</a:t>
                      </a:r>
                      <a:r>
                        <a:rPr lang="tr-TR" sz="1000" baseline="0" dirty="0" smtClean="0">
                          <a:solidFill>
                            <a:schemeClr val="tx1"/>
                          </a:solidFill>
                        </a:rPr>
                        <a:t>A.B. (5 S)</a:t>
                      </a:r>
                      <a:endParaRPr lang="tr-TR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TEMEL MAT. (40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FİZİK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KİMYA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BİYOLOJİ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(6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PUAN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r-TR" sz="9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HEDEF</a:t>
                      </a:r>
                      <a:endParaRPr lang="tr-TR" sz="9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  <a:p>
                      <a:pPr algn="ctr"/>
                      <a:r>
                        <a:rPr lang="tr-TR" sz="105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tr-TR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1,25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1,50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r-TR" sz="1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0,50</a:t>
                      </a:r>
                      <a:endParaRPr lang="tr-T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r-T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155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904636"/>
              </p:ext>
            </p:extLst>
          </p:nvPr>
        </p:nvGraphicFramePr>
        <p:xfrm>
          <a:off x="6732240" y="764704"/>
          <a:ext cx="1654059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059"/>
              </a:tblGrid>
              <a:tr h="3600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İlçe Sıra: 7 il:49</a:t>
                      </a:r>
                      <a:endParaRPr lang="tr-TR" sz="1600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035914"/>
              </p:ext>
            </p:extLst>
          </p:nvPr>
        </p:nvGraphicFramePr>
        <p:xfrm>
          <a:off x="6732240" y="4261048"/>
          <a:ext cx="1654059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059"/>
              </a:tblGrid>
              <a:tr h="3600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İlçe Sıra: 7 il:49</a:t>
                      </a:r>
                      <a:endParaRPr lang="tr-TR" sz="1600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996771"/>
              </p:ext>
            </p:extLst>
          </p:nvPr>
        </p:nvGraphicFramePr>
        <p:xfrm>
          <a:off x="1331640" y="758984"/>
          <a:ext cx="136815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1"/>
              </a:tblGrid>
              <a:tr h="360040">
                <a:tc>
                  <a:txBody>
                    <a:bodyPr/>
                    <a:lstStyle/>
                    <a:p>
                      <a:r>
                        <a:rPr lang="tr-TR" dirty="0" smtClean="0"/>
                        <a:t>Katılım:</a:t>
                      </a:r>
                      <a:r>
                        <a:rPr lang="tr-TR" baseline="0" dirty="0" smtClean="0"/>
                        <a:t> 27</a:t>
                      </a:r>
                      <a:endParaRPr lang="tr-TR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089528"/>
              </p:ext>
            </p:extLst>
          </p:nvPr>
        </p:nvGraphicFramePr>
        <p:xfrm>
          <a:off x="1403648" y="4261048"/>
          <a:ext cx="136815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1"/>
              </a:tblGrid>
              <a:tr h="360040">
                <a:tc>
                  <a:txBody>
                    <a:bodyPr/>
                    <a:lstStyle/>
                    <a:p>
                      <a:r>
                        <a:rPr lang="tr-TR" dirty="0" smtClean="0"/>
                        <a:t>Katılım:</a:t>
                      </a:r>
                      <a:r>
                        <a:rPr lang="tr-TR" baseline="0" dirty="0" smtClean="0"/>
                        <a:t> 27</a:t>
                      </a:r>
                      <a:endParaRPr lang="tr-TR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29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692696"/>
            <a:ext cx="818197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Başlık 1"/>
          <p:cNvSpPr txBox="1">
            <a:spLocks/>
          </p:cNvSpPr>
          <p:nvPr/>
        </p:nvSpPr>
        <p:spPr>
          <a:xfrm>
            <a:off x="4572000" y="-27385"/>
            <a:ext cx="3528392" cy="6183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smtClean="0">
                <a:solidFill>
                  <a:schemeClr val="tx1"/>
                </a:solidFill>
              </a:rPr>
              <a:t>Fatih MTAL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94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196383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4644008" y="-27384"/>
            <a:ext cx="3528392" cy="6183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smtClean="0">
                <a:solidFill>
                  <a:schemeClr val="tx1"/>
                </a:solidFill>
              </a:rPr>
              <a:t>Fatih MTAL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8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44008" y="-27384"/>
            <a:ext cx="3528392" cy="618315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Adnan Menderes MTAL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0488" y="764704"/>
            <a:ext cx="3744416" cy="360039"/>
          </a:xfr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8580" indent="0" algn="ctr">
              <a:buNone/>
            </a:pPr>
            <a:r>
              <a:rPr lang="tr-TR" sz="1400" b="1" dirty="0" smtClean="0"/>
              <a:t>1. KAZANIM DEĞERLENDİRME SINAVI</a:t>
            </a:r>
            <a:endParaRPr lang="tr-TR" sz="1400" b="1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2830488" y="4261048"/>
            <a:ext cx="3744416" cy="3006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tr-TR" sz="1400" b="1" dirty="0"/>
              <a:t>2</a:t>
            </a:r>
            <a:r>
              <a:rPr lang="tr-TR" sz="1400" b="1" dirty="0" smtClean="0"/>
              <a:t>. KAZANIM DEĞERLENDİRME SINAVI</a:t>
            </a:r>
            <a:endParaRPr lang="tr-TR" sz="1400" b="1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388602"/>
              </p:ext>
            </p:extLst>
          </p:nvPr>
        </p:nvGraphicFramePr>
        <p:xfrm>
          <a:off x="683568" y="1196752"/>
          <a:ext cx="7739220" cy="16967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43536"/>
                <a:gridCol w="614965"/>
                <a:gridCol w="792088"/>
                <a:gridCol w="576064"/>
                <a:gridCol w="648072"/>
                <a:gridCol w="792088"/>
                <a:gridCol w="936104"/>
                <a:gridCol w="504056"/>
                <a:gridCol w="720080"/>
                <a:gridCol w="792088"/>
                <a:gridCol w="720079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Dersler</a:t>
                      </a:r>
                    </a:p>
                    <a:p>
                      <a:pPr algn="ctr"/>
                      <a:r>
                        <a:rPr lang="tr-TR" sz="8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Soru S&gt;</a:t>
                      </a:r>
                      <a:endParaRPr lang="tr-TR" sz="800" b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TÜRKÇE</a:t>
                      </a:r>
                    </a:p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(40 S)</a:t>
                      </a:r>
                      <a:endParaRPr lang="tr-TR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TARİH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COĞ.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</a:t>
                      </a:r>
                      <a:r>
                        <a:rPr lang="tr-TR" sz="1050" baseline="0" dirty="0" smtClean="0">
                          <a:solidFill>
                            <a:schemeClr val="tx1"/>
                          </a:solidFill>
                        </a:rPr>
                        <a:t>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FELSEFE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( 5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</a:rPr>
                        <a:t>DİN K.</a:t>
                      </a:r>
                      <a:r>
                        <a:rPr lang="tr-TR" sz="1000" baseline="0" dirty="0" smtClean="0">
                          <a:solidFill>
                            <a:schemeClr val="tx1"/>
                          </a:solidFill>
                        </a:rPr>
                        <a:t>A.B. (5 S)</a:t>
                      </a:r>
                      <a:endParaRPr lang="tr-TR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TEMEL MAT. (40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FİZİK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KİMYA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BİYOLOJİ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(6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PUAN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İl Ort.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14,14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1,04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0,30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1,75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1,49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2,94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0,46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0,16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-0,01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176,493</a:t>
                      </a:r>
                      <a:endParaRPr lang="tr-T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Okul Ort.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5,30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0,73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0,03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0,74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0,49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0,15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0,05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0,12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-0,03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/>
                        <a:t>130,312</a:t>
                      </a:r>
                      <a:endParaRPr lang="tr-TR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İlçe Ort.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14,73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0,95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0,32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1,58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1,53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4,21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0,61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0,29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0,09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183,514</a:t>
                      </a:r>
                      <a:endParaRPr lang="tr-T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İçerik Yer Tutucusu 2"/>
          <p:cNvSpPr txBox="1">
            <a:spLocks/>
          </p:cNvSpPr>
          <p:nvPr/>
        </p:nvSpPr>
        <p:spPr>
          <a:xfrm>
            <a:off x="2830488" y="2996952"/>
            <a:ext cx="3744416" cy="36004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tr-TR" sz="2000" dirty="0" smtClean="0">
                <a:latin typeface="Bahnschrift" pitchFamily="34" charset="0"/>
              </a:rPr>
              <a:t>HEDEF</a:t>
            </a:r>
            <a:endParaRPr lang="tr-TR" sz="2000" dirty="0">
              <a:latin typeface="Bahnschrift" pitchFamily="34" charset="0"/>
            </a:endParaRPr>
          </a:p>
        </p:txBody>
      </p:sp>
      <p:pic>
        <p:nvPicPr>
          <p:cNvPr id="10" name="Picture 2" descr="milli eğitim sembol png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77" y="40466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87840"/>
              </p:ext>
            </p:extLst>
          </p:nvPr>
        </p:nvGraphicFramePr>
        <p:xfrm>
          <a:off x="755576" y="4653136"/>
          <a:ext cx="7739220" cy="16967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43536"/>
                <a:gridCol w="614965"/>
                <a:gridCol w="792088"/>
                <a:gridCol w="576064"/>
                <a:gridCol w="648072"/>
                <a:gridCol w="792088"/>
                <a:gridCol w="936104"/>
                <a:gridCol w="504056"/>
                <a:gridCol w="720080"/>
                <a:gridCol w="792088"/>
                <a:gridCol w="720079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Dersler</a:t>
                      </a:r>
                    </a:p>
                    <a:p>
                      <a:pPr algn="ctr"/>
                      <a:r>
                        <a:rPr lang="tr-TR" sz="8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Soru S&gt;</a:t>
                      </a:r>
                      <a:endParaRPr lang="tr-TR" sz="800" b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TÜRKÇE</a:t>
                      </a:r>
                    </a:p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(40 S)</a:t>
                      </a:r>
                      <a:endParaRPr lang="tr-TR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TARİH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COĞ.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</a:t>
                      </a:r>
                      <a:r>
                        <a:rPr lang="tr-TR" sz="1050" baseline="0" dirty="0" smtClean="0">
                          <a:solidFill>
                            <a:schemeClr val="tx1"/>
                          </a:solidFill>
                        </a:rPr>
                        <a:t>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FELSEFE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( 5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</a:rPr>
                        <a:t>DİN K.</a:t>
                      </a:r>
                      <a:r>
                        <a:rPr lang="tr-TR" sz="1000" baseline="0" dirty="0" smtClean="0">
                          <a:solidFill>
                            <a:schemeClr val="tx1"/>
                          </a:solidFill>
                        </a:rPr>
                        <a:t>A.B. (5 S)</a:t>
                      </a:r>
                      <a:endParaRPr lang="tr-TR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TEMEL MAT. (40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FİZİK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KİMYA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BİYOLOJİ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(6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PUAN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İl Ort.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21,57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1,19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1,79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2,75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6,26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1,73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4,08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2,58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201,330</a:t>
                      </a:r>
                      <a:endParaRPr lang="tr-T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Okul Ort.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6,57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0,61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0,01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0,44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1,25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0,75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0,69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0,16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0,07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/>
                        <a:t>135,220</a:t>
                      </a:r>
                      <a:endParaRPr lang="tr-TR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İlçe Orta.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18,87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2,17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0,89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1,51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2,53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4,0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1,11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0,81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0,27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200,320</a:t>
                      </a:r>
                      <a:endParaRPr lang="tr-TR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354396"/>
              </p:ext>
            </p:extLst>
          </p:nvPr>
        </p:nvGraphicFramePr>
        <p:xfrm>
          <a:off x="683568" y="3454504"/>
          <a:ext cx="7739220" cy="86868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43536"/>
                <a:gridCol w="614965"/>
                <a:gridCol w="792088"/>
                <a:gridCol w="576064"/>
                <a:gridCol w="648072"/>
                <a:gridCol w="792088"/>
                <a:gridCol w="936104"/>
                <a:gridCol w="504056"/>
                <a:gridCol w="720080"/>
                <a:gridCol w="792088"/>
                <a:gridCol w="720079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Dersler</a:t>
                      </a:r>
                    </a:p>
                    <a:p>
                      <a:pPr algn="ctr"/>
                      <a:r>
                        <a:rPr lang="tr-TR" sz="8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Soru S&gt;</a:t>
                      </a:r>
                      <a:endParaRPr lang="tr-TR" sz="800" b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TÜRKÇE</a:t>
                      </a:r>
                    </a:p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(40 S)</a:t>
                      </a:r>
                      <a:endParaRPr lang="tr-TR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TARİH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COĞ.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</a:t>
                      </a:r>
                      <a:r>
                        <a:rPr lang="tr-TR" sz="1050" baseline="0" dirty="0" smtClean="0">
                          <a:solidFill>
                            <a:schemeClr val="tx1"/>
                          </a:solidFill>
                        </a:rPr>
                        <a:t>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FELSEFE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( 5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</a:rPr>
                        <a:t>DİN K.</a:t>
                      </a:r>
                      <a:r>
                        <a:rPr lang="tr-TR" sz="1000" baseline="0" dirty="0" smtClean="0">
                          <a:solidFill>
                            <a:schemeClr val="tx1"/>
                          </a:solidFill>
                        </a:rPr>
                        <a:t>A.B. (5 S)</a:t>
                      </a:r>
                      <a:endParaRPr lang="tr-TR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TEMEL MAT. (40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FİZİK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KİMYA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BİYOLOJİ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(6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PUAN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r-TR" sz="9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HEDEF</a:t>
                      </a:r>
                      <a:endParaRPr lang="tr-TR" sz="9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  <a:p>
                      <a:pPr algn="ctr"/>
                      <a:r>
                        <a:rPr lang="tr-TR" sz="105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tr-TR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1,50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r-TR" sz="1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r-T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r-T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145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328490"/>
              </p:ext>
            </p:extLst>
          </p:nvPr>
        </p:nvGraphicFramePr>
        <p:xfrm>
          <a:off x="6732240" y="764704"/>
          <a:ext cx="1654059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059"/>
              </a:tblGrid>
              <a:tr h="3600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İlçe Sıra: 8 il:57</a:t>
                      </a:r>
                      <a:endParaRPr lang="tr-TR" sz="1600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673415"/>
              </p:ext>
            </p:extLst>
          </p:nvPr>
        </p:nvGraphicFramePr>
        <p:xfrm>
          <a:off x="6732240" y="4261048"/>
          <a:ext cx="1654059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059"/>
              </a:tblGrid>
              <a:tr h="3600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İlçe Sıra: 8 il:58</a:t>
                      </a:r>
                      <a:endParaRPr lang="tr-TR" sz="1600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480724"/>
              </p:ext>
            </p:extLst>
          </p:nvPr>
        </p:nvGraphicFramePr>
        <p:xfrm>
          <a:off x="1331640" y="758984"/>
          <a:ext cx="136815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1"/>
              </a:tblGrid>
              <a:tr h="360040">
                <a:tc>
                  <a:txBody>
                    <a:bodyPr/>
                    <a:lstStyle/>
                    <a:p>
                      <a:r>
                        <a:rPr lang="tr-TR" dirty="0" smtClean="0"/>
                        <a:t>Katılım: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smtClean="0"/>
                        <a:t>56</a:t>
                      </a:r>
                      <a:endParaRPr lang="tr-TR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09074"/>
              </p:ext>
            </p:extLst>
          </p:nvPr>
        </p:nvGraphicFramePr>
        <p:xfrm>
          <a:off x="1403648" y="4261048"/>
          <a:ext cx="136815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1"/>
              </a:tblGrid>
              <a:tr h="360040">
                <a:tc>
                  <a:txBody>
                    <a:bodyPr/>
                    <a:lstStyle/>
                    <a:p>
                      <a:r>
                        <a:rPr lang="tr-TR" dirty="0" smtClean="0"/>
                        <a:t>Katılım:</a:t>
                      </a:r>
                      <a:r>
                        <a:rPr lang="tr-TR" baseline="0" dirty="0" smtClean="0"/>
                        <a:t> 44</a:t>
                      </a:r>
                      <a:endParaRPr lang="tr-TR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86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4644008" y="-27384"/>
            <a:ext cx="3528392" cy="6183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smtClean="0">
                <a:solidFill>
                  <a:schemeClr val="tx1"/>
                </a:solidFill>
              </a:rPr>
              <a:t>Adnan Menderes MTAL</a:t>
            </a:r>
            <a:endParaRPr lang="tr-TR" sz="2000" b="1" dirty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20891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27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14667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4644008" y="-27384"/>
            <a:ext cx="3528392" cy="6183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smtClean="0">
                <a:solidFill>
                  <a:schemeClr val="tx1"/>
                </a:solidFill>
              </a:rPr>
              <a:t>Adnan Menderes MTAL</a:t>
            </a:r>
            <a:endParaRPr lang="tr-T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56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44008" y="-27384"/>
            <a:ext cx="3528392" cy="618315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Mimar Sinan Anadolu Lisesi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0488" y="764704"/>
            <a:ext cx="3744416" cy="360039"/>
          </a:xfr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8580" indent="0" algn="ctr">
              <a:buNone/>
            </a:pPr>
            <a:r>
              <a:rPr lang="tr-TR" sz="1400" b="1" dirty="0" smtClean="0"/>
              <a:t>1. KAZANIM DEĞERLENDİRME SINAVI</a:t>
            </a:r>
            <a:endParaRPr lang="tr-TR" sz="1400" b="1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2830488" y="4261048"/>
            <a:ext cx="3744416" cy="3006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tr-TR" sz="1400" b="1" dirty="0"/>
              <a:t>2</a:t>
            </a:r>
            <a:r>
              <a:rPr lang="tr-TR" sz="1400" b="1" dirty="0" smtClean="0"/>
              <a:t>. KAZANIM DEĞERLENDİRME SINAVI</a:t>
            </a:r>
            <a:endParaRPr lang="tr-TR" sz="1400" b="1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666273"/>
              </p:ext>
            </p:extLst>
          </p:nvPr>
        </p:nvGraphicFramePr>
        <p:xfrm>
          <a:off x="683568" y="1196752"/>
          <a:ext cx="7739220" cy="16967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43536"/>
                <a:gridCol w="614965"/>
                <a:gridCol w="792088"/>
                <a:gridCol w="576064"/>
                <a:gridCol w="648072"/>
                <a:gridCol w="792088"/>
                <a:gridCol w="936104"/>
                <a:gridCol w="504056"/>
                <a:gridCol w="720080"/>
                <a:gridCol w="792088"/>
                <a:gridCol w="720079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Dersler</a:t>
                      </a:r>
                    </a:p>
                    <a:p>
                      <a:pPr algn="ctr"/>
                      <a:r>
                        <a:rPr lang="tr-TR" sz="8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Soru S&gt;</a:t>
                      </a:r>
                      <a:endParaRPr lang="tr-TR" sz="800" b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TÜRKÇE</a:t>
                      </a:r>
                    </a:p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(40 S)</a:t>
                      </a:r>
                      <a:endParaRPr lang="tr-TR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TARİH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COĞ.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</a:t>
                      </a:r>
                      <a:r>
                        <a:rPr lang="tr-TR" sz="1050" baseline="0" dirty="0" smtClean="0">
                          <a:solidFill>
                            <a:schemeClr val="tx1"/>
                          </a:solidFill>
                        </a:rPr>
                        <a:t>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FELSEFE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( 5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</a:rPr>
                        <a:t>DİN K.</a:t>
                      </a:r>
                      <a:r>
                        <a:rPr lang="tr-TR" sz="1000" baseline="0" dirty="0" smtClean="0">
                          <a:solidFill>
                            <a:schemeClr val="tx1"/>
                          </a:solidFill>
                        </a:rPr>
                        <a:t>A.B. (5 S)</a:t>
                      </a:r>
                      <a:endParaRPr lang="tr-TR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TEMEL MAT. (40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FİZİK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KİMYA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BİYOLOJİ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(6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PUAN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İl Ort.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14,14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1,04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0,30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1,75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1,49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2,94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0,46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0,16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-0,01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176,493</a:t>
                      </a:r>
                      <a:endParaRPr lang="tr-T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Okul Ort.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İlçe Ort.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14,73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0,95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0,32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1,58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1,53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4,21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0,61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0,29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0,09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183,514</a:t>
                      </a:r>
                      <a:endParaRPr lang="tr-T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İçerik Yer Tutucusu 2"/>
          <p:cNvSpPr txBox="1">
            <a:spLocks/>
          </p:cNvSpPr>
          <p:nvPr/>
        </p:nvSpPr>
        <p:spPr>
          <a:xfrm>
            <a:off x="2830488" y="2996952"/>
            <a:ext cx="3744416" cy="36004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tr-TR" sz="2000" dirty="0" smtClean="0">
                <a:latin typeface="Bahnschrift" pitchFamily="34" charset="0"/>
              </a:rPr>
              <a:t>HEDEF</a:t>
            </a:r>
            <a:endParaRPr lang="tr-TR" sz="2000" dirty="0">
              <a:latin typeface="Bahnschrift" pitchFamily="34" charset="0"/>
            </a:endParaRPr>
          </a:p>
        </p:txBody>
      </p:sp>
      <p:pic>
        <p:nvPicPr>
          <p:cNvPr id="10" name="Picture 2" descr="milli eğitim sembol png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77" y="40466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416893"/>
              </p:ext>
            </p:extLst>
          </p:nvPr>
        </p:nvGraphicFramePr>
        <p:xfrm>
          <a:off x="755576" y="4653136"/>
          <a:ext cx="7739220" cy="16967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43536"/>
                <a:gridCol w="614965"/>
                <a:gridCol w="792088"/>
                <a:gridCol w="576064"/>
                <a:gridCol w="648072"/>
                <a:gridCol w="792088"/>
                <a:gridCol w="936104"/>
                <a:gridCol w="504056"/>
                <a:gridCol w="720080"/>
                <a:gridCol w="792088"/>
                <a:gridCol w="720079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Dersler</a:t>
                      </a:r>
                    </a:p>
                    <a:p>
                      <a:pPr algn="ctr"/>
                      <a:r>
                        <a:rPr lang="tr-TR" sz="8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Soru S&gt;</a:t>
                      </a:r>
                      <a:endParaRPr lang="tr-TR" sz="800" b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TÜRKÇE</a:t>
                      </a:r>
                    </a:p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(40 S)</a:t>
                      </a:r>
                      <a:endParaRPr lang="tr-TR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TARİH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COĞ.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</a:t>
                      </a:r>
                      <a:r>
                        <a:rPr lang="tr-TR" sz="1050" baseline="0" dirty="0" smtClean="0">
                          <a:solidFill>
                            <a:schemeClr val="tx1"/>
                          </a:solidFill>
                        </a:rPr>
                        <a:t>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FELSEFE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( 5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</a:rPr>
                        <a:t>DİN K.</a:t>
                      </a:r>
                      <a:r>
                        <a:rPr lang="tr-TR" sz="1000" baseline="0" dirty="0" smtClean="0">
                          <a:solidFill>
                            <a:schemeClr val="tx1"/>
                          </a:solidFill>
                        </a:rPr>
                        <a:t>A.B. (5 S)</a:t>
                      </a:r>
                      <a:endParaRPr lang="tr-TR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TEMEL MAT. (40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FİZİK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KİMYA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BİYOLOJİ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(6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PUAN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İl Ort.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21,57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1,19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1,79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2,75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6,26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1,73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4,08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2,58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201,330</a:t>
                      </a:r>
                      <a:endParaRPr lang="tr-T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Okul Ort.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6,25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1,54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0,58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-0,08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2,33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-0,33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b="1" dirty="0" smtClean="0"/>
                        <a:t>-0,38</a:t>
                      </a:r>
                      <a:endParaRPr lang="tr-TR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0,38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0,25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/>
                        <a:t>133,650</a:t>
                      </a:r>
                      <a:endParaRPr lang="tr-TR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İlçe Orta.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18,87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2,17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0,89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1,51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2,53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4,0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1,11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0,81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0,27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200,320</a:t>
                      </a:r>
                      <a:endParaRPr lang="tr-TR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41511"/>
              </p:ext>
            </p:extLst>
          </p:nvPr>
        </p:nvGraphicFramePr>
        <p:xfrm>
          <a:off x="683568" y="3454504"/>
          <a:ext cx="7739220" cy="86868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43536"/>
                <a:gridCol w="614965"/>
                <a:gridCol w="792088"/>
                <a:gridCol w="576064"/>
                <a:gridCol w="648072"/>
                <a:gridCol w="792088"/>
                <a:gridCol w="936104"/>
                <a:gridCol w="504056"/>
                <a:gridCol w="720080"/>
                <a:gridCol w="792088"/>
                <a:gridCol w="720079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Dersler</a:t>
                      </a:r>
                    </a:p>
                    <a:p>
                      <a:pPr algn="ctr"/>
                      <a:r>
                        <a:rPr lang="tr-TR" sz="8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Soru S&gt;</a:t>
                      </a:r>
                      <a:endParaRPr lang="tr-TR" sz="800" b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TÜRKÇE</a:t>
                      </a:r>
                    </a:p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(40 S)</a:t>
                      </a:r>
                      <a:endParaRPr lang="tr-TR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TARİH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COĞ</a:t>
                      </a: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tr-TR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</a:t>
                      </a:r>
                      <a:r>
                        <a:rPr lang="tr-TR" sz="1050" baseline="0" dirty="0" smtClean="0">
                          <a:solidFill>
                            <a:schemeClr val="tx1"/>
                          </a:solidFill>
                        </a:rPr>
                        <a:t>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FELSEFE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( 5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</a:rPr>
                        <a:t>DİN K.</a:t>
                      </a:r>
                      <a:r>
                        <a:rPr lang="tr-TR" sz="1000" baseline="0" dirty="0" smtClean="0">
                          <a:solidFill>
                            <a:schemeClr val="tx1"/>
                          </a:solidFill>
                        </a:rPr>
                        <a:t>A.B. (5 S)</a:t>
                      </a:r>
                      <a:endParaRPr lang="tr-TR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TEMEL MAT. (40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FİZİK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KİMYA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BİYOLOJİ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(6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PUAN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r-TR" sz="9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HEDEF</a:t>
                      </a:r>
                      <a:endParaRPr lang="tr-TR" sz="9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  <a:p>
                      <a:pPr algn="ctr"/>
                      <a:r>
                        <a:rPr lang="tr-TR" sz="105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tr-TR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1,50</a:t>
                      </a:r>
                      <a:endParaRPr lang="tr-T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155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006575"/>
              </p:ext>
            </p:extLst>
          </p:nvPr>
        </p:nvGraphicFramePr>
        <p:xfrm>
          <a:off x="6732240" y="764704"/>
          <a:ext cx="165405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059"/>
              </a:tblGrid>
              <a:tr h="360040">
                <a:tc>
                  <a:txBody>
                    <a:bodyPr/>
                    <a:lstStyle/>
                    <a:p>
                      <a:r>
                        <a:rPr lang="tr-TR" dirty="0" smtClean="0"/>
                        <a:t>İlçe Sıra: </a:t>
                      </a:r>
                      <a:endParaRPr lang="tr-TR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655690"/>
              </p:ext>
            </p:extLst>
          </p:nvPr>
        </p:nvGraphicFramePr>
        <p:xfrm>
          <a:off x="6732240" y="4261048"/>
          <a:ext cx="1654059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059"/>
              </a:tblGrid>
              <a:tr h="3600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İlçe Sıra: 9 il:59</a:t>
                      </a:r>
                      <a:endParaRPr lang="tr-TR" sz="1600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715891"/>
              </p:ext>
            </p:extLst>
          </p:nvPr>
        </p:nvGraphicFramePr>
        <p:xfrm>
          <a:off x="1331640" y="758984"/>
          <a:ext cx="136815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1"/>
              </a:tblGrid>
              <a:tr h="360040">
                <a:tc>
                  <a:txBody>
                    <a:bodyPr/>
                    <a:lstStyle/>
                    <a:p>
                      <a:r>
                        <a:rPr lang="tr-TR" dirty="0" smtClean="0"/>
                        <a:t>Katılım: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smtClean="0"/>
                        <a:t>8</a:t>
                      </a:r>
                      <a:endParaRPr lang="tr-TR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086359"/>
              </p:ext>
            </p:extLst>
          </p:nvPr>
        </p:nvGraphicFramePr>
        <p:xfrm>
          <a:off x="1403648" y="4261048"/>
          <a:ext cx="136815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1"/>
              </a:tblGrid>
              <a:tr h="360040">
                <a:tc>
                  <a:txBody>
                    <a:bodyPr/>
                    <a:lstStyle/>
                    <a:p>
                      <a:r>
                        <a:rPr lang="tr-TR" dirty="0" smtClean="0"/>
                        <a:t>Katılım:</a:t>
                      </a:r>
                      <a:r>
                        <a:rPr lang="tr-TR" baseline="0" dirty="0" smtClean="0"/>
                        <a:t> 6</a:t>
                      </a:r>
                      <a:endParaRPr lang="tr-TR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1354324" y="1988840"/>
            <a:ext cx="69620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Merkezden Kaynaklı sorun nedeni ile veriye ulaşılamamıştır.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8808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0891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55640"/>
            <a:ext cx="81915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Başlık 1"/>
          <p:cNvSpPr txBox="1">
            <a:spLocks/>
          </p:cNvSpPr>
          <p:nvPr/>
        </p:nvSpPr>
        <p:spPr>
          <a:xfrm>
            <a:off x="4644008" y="-27384"/>
            <a:ext cx="3528392" cy="6183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smtClean="0">
                <a:solidFill>
                  <a:schemeClr val="tx1"/>
                </a:solidFill>
              </a:rPr>
              <a:t>Mimar Sinan Anadolu Lisesi</a:t>
            </a:r>
            <a:endParaRPr lang="tr-T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6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44008" y="-27384"/>
            <a:ext cx="3528392" cy="618315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Patnos MTAL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0488" y="764704"/>
            <a:ext cx="3744416" cy="360039"/>
          </a:xfr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8580" indent="0" algn="ctr">
              <a:buNone/>
            </a:pPr>
            <a:r>
              <a:rPr lang="tr-TR" sz="1400" b="1" dirty="0" smtClean="0"/>
              <a:t>1. KAZANIM DEĞERLENDİRME SINAVI</a:t>
            </a:r>
            <a:endParaRPr lang="tr-TR" sz="1400" b="1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2830488" y="4261048"/>
            <a:ext cx="3744416" cy="3006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tr-TR" sz="1400" b="1" dirty="0"/>
              <a:t>2</a:t>
            </a:r>
            <a:r>
              <a:rPr lang="tr-TR" sz="1400" b="1" dirty="0" smtClean="0"/>
              <a:t>. KAZANIM DEĞERLENDİRME SINAVI</a:t>
            </a:r>
            <a:endParaRPr lang="tr-TR" sz="1400" b="1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318259"/>
              </p:ext>
            </p:extLst>
          </p:nvPr>
        </p:nvGraphicFramePr>
        <p:xfrm>
          <a:off x="683568" y="1196752"/>
          <a:ext cx="7739220" cy="16967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43536"/>
                <a:gridCol w="614965"/>
                <a:gridCol w="792088"/>
                <a:gridCol w="576064"/>
                <a:gridCol w="648072"/>
                <a:gridCol w="792088"/>
                <a:gridCol w="936104"/>
                <a:gridCol w="504056"/>
                <a:gridCol w="720080"/>
                <a:gridCol w="792088"/>
                <a:gridCol w="720079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Dersler</a:t>
                      </a:r>
                    </a:p>
                    <a:p>
                      <a:pPr algn="ctr"/>
                      <a:r>
                        <a:rPr lang="tr-TR" sz="8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Soru S&gt;</a:t>
                      </a:r>
                      <a:endParaRPr lang="tr-TR" sz="800" b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TÜRKÇE</a:t>
                      </a:r>
                    </a:p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(40 S)</a:t>
                      </a:r>
                      <a:endParaRPr lang="tr-TR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TARİH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COĞ.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</a:t>
                      </a:r>
                      <a:r>
                        <a:rPr lang="tr-TR" sz="1050" baseline="0" dirty="0" smtClean="0">
                          <a:solidFill>
                            <a:schemeClr val="tx1"/>
                          </a:solidFill>
                        </a:rPr>
                        <a:t>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FELSEFE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( 5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</a:rPr>
                        <a:t>DİN K.</a:t>
                      </a:r>
                      <a:r>
                        <a:rPr lang="tr-TR" sz="1000" baseline="0" dirty="0" smtClean="0">
                          <a:solidFill>
                            <a:schemeClr val="tx1"/>
                          </a:solidFill>
                        </a:rPr>
                        <a:t>A.B. (5 S)</a:t>
                      </a:r>
                      <a:endParaRPr lang="tr-TR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TEMEL MAT. (40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FİZİK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KİMYA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BİYOLOJİ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(6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PUAN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İl Ort.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14,14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1,04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0,30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1,75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1,49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2,94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0,46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0,16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-0,01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176,493</a:t>
                      </a:r>
                      <a:endParaRPr lang="tr-T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Okul Ort.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4,89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0,31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-0,03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0,90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0,83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0,21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0,36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0,10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-0,03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b="1" dirty="0" smtClean="0"/>
                        <a:t>130,301</a:t>
                      </a:r>
                      <a:endParaRPr lang="tr-TR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İlçe Ort.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14,73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0,95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0,32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1,58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1,53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4,21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0,61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0,29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0,09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183,514</a:t>
                      </a:r>
                      <a:endParaRPr lang="tr-T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İçerik Yer Tutucusu 2"/>
          <p:cNvSpPr txBox="1">
            <a:spLocks/>
          </p:cNvSpPr>
          <p:nvPr/>
        </p:nvSpPr>
        <p:spPr>
          <a:xfrm>
            <a:off x="2830488" y="2996952"/>
            <a:ext cx="3744416" cy="36004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tr-TR" sz="2000" dirty="0" smtClean="0">
                <a:latin typeface="Bahnschrift" pitchFamily="34" charset="0"/>
              </a:rPr>
              <a:t>HEDEF</a:t>
            </a:r>
            <a:endParaRPr lang="tr-TR" sz="2000" dirty="0">
              <a:latin typeface="Bahnschrift" pitchFamily="34" charset="0"/>
            </a:endParaRPr>
          </a:p>
        </p:txBody>
      </p:sp>
      <p:pic>
        <p:nvPicPr>
          <p:cNvPr id="10" name="Picture 2" descr="milli eğitim sembol png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77" y="40466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10545"/>
              </p:ext>
            </p:extLst>
          </p:nvPr>
        </p:nvGraphicFramePr>
        <p:xfrm>
          <a:off x="755576" y="4653136"/>
          <a:ext cx="7739220" cy="16967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43536"/>
                <a:gridCol w="614965"/>
                <a:gridCol w="792088"/>
                <a:gridCol w="576064"/>
                <a:gridCol w="648072"/>
                <a:gridCol w="792088"/>
                <a:gridCol w="936104"/>
                <a:gridCol w="504056"/>
                <a:gridCol w="720080"/>
                <a:gridCol w="792088"/>
                <a:gridCol w="720079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Dersler</a:t>
                      </a:r>
                    </a:p>
                    <a:p>
                      <a:pPr algn="ctr"/>
                      <a:r>
                        <a:rPr lang="tr-TR" sz="8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Soru S&gt;</a:t>
                      </a:r>
                      <a:endParaRPr lang="tr-TR" sz="800" b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TÜRKÇE</a:t>
                      </a:r>
                    </a:p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(40 S)</a:t>
                      </a:r>
                      <a:endParaRPr lang="tr-TR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TARİH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COĞ.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</a:t>
                      </a:r>
                      <a:r>
                        <a:rPr lang="tr-TR" sz="1050" baseline="0" dirty="0" smtClean="0">
                          <a:solidFill>
                            <a:schemeClr val="tx1"/>
                          </a:solidFill>
                        </a:rPr>
                        <a:t>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FELSEFE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( 5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</a:rPr>
                        <a:t>DİN K.</a:t>
                      </a:r>
                      <a:r>
                        <a:rPr lang="tr-TR" sz="1000" baseline="0" dirty="0" smtClean="0">
                          <a:solidFill>
                            <a:schemeClr val="tx1"/>
                          </a:solidFill>
                        </a:rPr>
                        <a:t>A.B. (5 S)</a:t>
                      </a:r>
                      <a:endParaRPr lang="tr-TR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TEMEL MAT. (40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FİZİK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KİMYA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BİYOLOJİ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(6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PUAN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İl Ort.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21,57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1,19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1,79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2,75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6,26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1,73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4,08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2,58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201,330</a:t>
                      </a:r>
                      <a:endParaRPr lang="tr-T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Okul Ort.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5,68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0,68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0,06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0,15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0,60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0,25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0,52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0,05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0,18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b="1" dirty="0" smtClean="0"/>
                        <a:t>127,290</a:t>
                      </a:r>
                      <a:endParaRPr lang="tr-TR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İlçe Orta.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18,87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2,17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0,89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1,51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2,53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4,0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1,11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0,81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0,27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200,320</a:t>
                      </a:r>
                      <a:endParaRPr lang="tr-TR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187070"/>
              </p:ext>
            </p:extLst>
          </p:nvPr>
        </p:nvGraphicFramePr>
        <p:xfrm>
          <a:off x="683568" y="3454504"/>
          <a:ext cx="7739220" cy="12287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43536"/>
                <a:gridCol w="614965"/>
                <a:gridCol w="792088"/>
                <a:gridCol w="576064"/>
                <a:gridCol w="648072"/>
                <a:gridCol w="792088"/>
                <a:gridCol w="936104"/>
                <a:gridCol w="504056"/>
                <a:gridCol w="720080"/>
                <a:gridCol w="792088"/>
                <a:gridCol w="720079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Dersler</a:t>
                      </a:r>
                    </a:p>
                    <a:p>
                      <a:pPr algn="ctr"/>
                      <a:r>
                        <a:rPr lang="tr-TR" sz="8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Soru S&gt;</a:t>
                      </a:r>
                      <a:endParaRPr lang="tr-TR" sz="800" b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TÜRKÇE</a:t>
                      </a:r>
                    </a:p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(40 S)</a:t>
                      </a:r>
                      <a:endParaRPr lang="tr-TR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TARİH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COĞ.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</a:t>
                      </a:r>
                      <a:r>
                        <a:rPr lang="tr-TR" sz="1050" baseline="0" dirty="0" smtClean="0">
                          <a:solidFill>
                            <a:schemeClr val="tx1"/>
                          </a:solidFill>
                        </a:rPr>
                        <a:t>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FELSEFE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( 5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</a:rPr>
                        <a:t>DİN K.</a:t>
                      </a:r>
                      <a:r>
                        <a:rPr lang="tr-TR" sz="1000" baseline="0" dirty="0" smtClean="0">
                          <a:solidFill>
                            <a:schemeClr val="tx1"/>
                          </a:solidFill>
                        </a:rPr>
                        <a:t>A.B. (5 S)</a:t>
                      </a:r>
                      <a:endParaRPr lang="tr-TR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TEMEL MAT. (40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FİZİK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KİMYA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BİYOLOJİ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(6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PUAN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r-TR" sz="9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HEDEF</a:t>
                      </a:r>
                      <a:endParaRPr lang="tr-TR" sz="9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tr-TR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1,50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1,50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1,50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r-TR" sz="1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r-T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145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endParaRPr lang="tr-TR" sz="9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145686"/>
              </p:ext>
            </p:extLst>
          </p:nvPr>
        </p:nvGraphicFramePr>
        <p:xfrm>
          <a:off x="6732240" y="764704"/>
          <a:ext cx="1654059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059"/>
              </a:tblGrid>
              <a:tr h="3600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İlçe Sıra: 10 il:58</a:t>
                      </a:r>
                      <a:endParaRPr lang="tr-TR" sz="1400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646898"/>
              </p:ext>
            </p:extLst>
          </p:nvPr>
        </p:nvGraphicFramePr>
        <p:xfrm>
          <a:off x="6732240" y="4261048"/>
          <a:ext cx="1654059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059"/>
              </a:tblGrid>
              <a:tr h="3600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İlçe Sıra: 10 il:61</a:t>
                      </a:r>
                      <a:endParaRPr lang="tr-TR" sz="1400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672067"/>
              </p:ext>
            </p:extLst>
          </p:nvPr>
        </p:nvGraphicFramePr>
        <p:xfrm>
          <a:off x="1403648" y="758984"/>
          <a:ext cx="136815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1"/>
              </a:tblGrid>
              <a:tr h="360040">
                <a:tc>
                  <a:txBody>
                    <a:bodyPr/>
                    <a:lstStyle/>
                    <a:p>
                      <a:r>
                        <a:rPr lang="tr-TR" dirty="0" smtClean="0"/>
                        <a:t>Katılım: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smtClean="0"/>
                        <a:t>40</a:t>
                      </a:r>
                      <a:endParaRPr lang="tr-TR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020933"/>
              </p:ext>
            </p:extLst>
          </p:nvPr>
        </p:nvGraphicFramePr>
        <p:xfrm>
          <a:off x="1403648" y="4261048"/>
          <a:ext cx="136815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1"/>
              </a:tblGrid>
              <a:tr h="360040">
                <a:tc>
                  <a:txBody>
                    <a:bodyPr/>
                    <a:lstStyle/>
                    <a:p>
                      <a:r>
                        <a:rPr lang="tr-TR" dirty="0" smtClean="0"/>
                        <a:t>Katılım:</a:t>
                      </a:r>
                      <a:r>
                        <a:rPr lang="tr-TR" baseline="0" dirty="0" smtClean="0"/>
                        <a:t> 19</a:t>
                      </a:r>
                      <a:endParaRPr lang="tr-TR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6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0509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4644008" y="-27384"/>
            <a:ext cx="3528392" cy="6183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smtClean="0">
                <a:solidFill>
                  <a:schemeClr val="tx1"/>
                </a:solidFill>
              </a:rPr>
              <a:t>Patnos MTAL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6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08911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4644008" y="-27384"/>
            <a:ext cx="3528392" cy="6183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Selahaddin Eyyubi </a:t>
            </a:r>
          </a:p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Fen Lisesi</a:t>
            </a:r>
            <a:endParaRPr lang="tr-T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93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0" y="620688"/>
            <a:ext cx="8220075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4644008" y="-27384"/>
            <a:ext cx="3528392" cy="6183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smtClean="0">
                <a:solidFill>
                  <a:schemeClr val="tx1"/>
                </a:solidFill>
              </a:rPr>
              <a:t>Patnos MTAL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5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253942"/>
              </p:ext>
            </p:extLst>
          </p:nvPr>
        </p:nvGraphicFramePr>
        <p:xfrm>
          <a:off x="755576" y="908720"/>
          <a:ext cx="7560839" cy="5424576"/>
        </p:xfrm>
        <a:graphic>
          <a:graphicData uri="http://schemas.openxmlformats.org/drawingml/2006/table">
            <a:tbl>
              <a:tblPr/>
              <a:tblGrid>
                <a:gridCol w="2160240"/>
                <a:gridCol w="850594"/>
                <a:gridCol w="837093"/>
                <a:gridCol w="297033"/>
                <a:gridCol w="756083"/>
                <a:gridCol w="675076"/>
                <a:gridCol w="297033"/>
                <a:gridCol w="864095"/>
                <a:gridCol w="823592"/>
              </a:tblGrid>
              <a:tr h="2484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3F3F3F"/>
                          </a:solidFill>
                          <a:effectLst/>
                          <a:latin typeface="Times New Roman"/>
                        </a:rPr>
                        <a:t>OKUL ADI</a:t>
                      </a:r>
                    </a:p>
                  </a:txBody>
                  <a:tcPr marL="5569" marR="5569" marT="5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1100" b="1" i="0" u="none" strike="noStrike">
                          <a:solidFill>
                            <a:srgbClr val="3F3F3F"/>
                          </a:solidFill>
                          <a:effectLst/>
                          <a:latin typeface="Times New Roman"/>
                        </a:rPr>
                        <a:t>İLÇE SIRALAMA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569" marR="5569" marT="55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1100" b="1" i="0" u="none" strike="noStrike">
                          <a:solidFill>
                            <a:srgbClr val="3F3F3F"/>
                          </a:solidFill>
                          <a:effectLst/>
                          <a:latin typeface="Times New Roman"/>
                        </a:rPr>
                        <a:t>İL SIRALAMA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14"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569" marR="5569" marT="55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1100" b="1" i="0" u="none" strike="noStrike">
                          <a:solidFill>
                            <a:srgbClr val="3F3F3F"/>
                          </a:solidFill>
                          <a:effectLst/>
                          <a:latin typeface="Times New Roman"/>
                        </a:rPr>
                        <a:t>PUAN ORTALAMA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9703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i="0" u="none" strike="noStrike">
                          <a:solidFill>
                            <a:srgbClr val="3F3F3F"/>
                          </a:solidFill>
                          <a:effectLst/>
                          <a:latin typeface="Times New Roman"/>
                        </a:rPr>
                        <a:t>KDS 1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i="0" u="none" strike="noStrike">
                          <a:solidFill>
                            <a:srgbClr val="3F3F3F"/>
                          </a:solidFill>
                          <a:effectLst/>
                          <a:latin typeface="Times New Roman"/>
                        </a:rPr>
                        <a:t>KDS 2</a:t>
                      </a:r>
                    </a:p>
                  </a:txBody>
                  <a:tcPr marL="5569" marR="5569" marT="5569" marB="0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i="0" u="none" strike="noStrike">
                          <a:solidFill>
                            <a:srgbClr val="3F3F3F"/>
                          </a:solidFill>
                          <a:effectLst/>
                          <a:latin typeface="Times New Roman"/>
                        </a:rPr>
                        <a:t>KDS 1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i="0" u="none" strike="noStrike">
                          <a:solidFill>
                            <a:srgbClr val="3F3F3F"/>
                          </a:solidFill>
                          <a:effectLst/>
                          <a:latin typeface="Times New Roman"/>
                        </a:rPr>
                        <a:t>KDS 2</a:t>
                      </a:r>
                    </a:p>
                  </a:txBody>
                  <a:tcPr marL="5569" marR="5569" marT="5569" marB="0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i="0" u="none" strike="noStrike">
                          <a:solidFill>
                            <a:srgbClr val="3F3F3F"/>
                          </a:solidFill>
                          <a:effectLst/>
                          <a:latin typeface="Times New Roman"/>
                        </a:rPr>
                        <a:t>KDS 1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100" b="1" i="0" u="none" strike="noStrike">
                          <a:solidFill>
                            <a:srgbClr val="3F3F3F"/>
                          </a:solidFill>
                          <a:effectLst/>
                          <a:latin typeface="Times New Roman"/>
                        </a:rPr>
                        <a:t>KDS 2</a:t>
                      </a:r>
                    </a:p>
                  </a:txBody>
                  <a:tcPr marL="5569" marR="5569" marT="5569" marB="0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11200">
                <a:tc>
                  <a:txBody>
                    <a:bodyPr/>
                    <a:lstStyle/>
                    <a:p>
                      <a:pPr algn="l" fontAlgn="t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Patnos Selahaddin Eyyübi Fen Lisesi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569" marR="5569" marT="55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569" marR="5569" marT="55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284,293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311,790</a:t>
                      </a:r>
                    </a:p>
                  </a:txBody>
                  <a:tcPr marL="5569" marR="5569" marT="55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02633"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Patnos Anadolu Lisesi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569" marR="5569" marT="55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5569" marR="5569" marT="55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223,748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242,230</a:t>
                      </a:r>
                    </a:p>
                  </a:txBody>
                  <a:tcPr marL="5569" marR="5569" marT="55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11200"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İbn-i Sina Mesleki ve Teknik Anadolu Lisesi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569" marR="5569" marT="55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5569" marR="5569" marT="55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194,728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215,250</a:t>
                      </a:r>
                    </a:p>
                  </a:txBody>
                  <a:tcPr marL="5569" marR="5569" marT="55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11200"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Patnos Alparslan Anadolu Lisesi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569" marR="5569" marT="55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5569" marR="5569" marT="55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194,004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201,800</a:t>
                      </a:r>
                    </a:p>
                  </a:txBody>
                  <a:tcPr marL="5569" marR="5569" marT="55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11200"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Süphandağı Anadolu Lisesi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569" marR="5569" marT="55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5569" marR="5569" marT="55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187,943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204,620</a:t>
                      </a:r>
                    </a:p>
                  </a:txBody>
                  <a:tcPr marL="5569" marR="5569" marT="55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11200"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Temmuz Şehitleri A.İ.H.L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569" marR="5569" marT="55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5569" marR="5569" marT="55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170,796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198,260</a:t>
                      </a:r>
                    </a:p>
                  </a:txBody>
                  <a:tcPr marL="5569" marR="5569" marT="55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62600"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Patnos Fatih Mesleki ve Teknik Anadolu Lisesi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5569" marR="5569" marT="55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5569" marR="5569" marT="55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140,472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151,210</a:t>
                      </a:r>
                    </a:p>
                  </a:txBody>
                  <a:tcPr marL="5569" marR="5569" marT="55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616800"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Adnan Menderes Mesleki ve Teknik Anadolu Lisesi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569" marR="5569" marT="55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</a:p>
                  </a:txBody>
                  <a:tcPr marL="5569" marR="5569" marT="55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130,312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135,220</a:t>
                      </a:r>
                    </a:p>
                  </a:txBody>
                  <a:tcPr marL="5569" marR="5569" marT="55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11200"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Mimar Sinan Anadolu Lisesi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5569" marR="5569" marT="55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</a:t>
                      </a:r>
                    </a:p>
                  </a:txBody>
                  <a:tcPr marL="5569" marR="5569" marT="55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133,650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19767">
                <a:tc>
                  <a:txBody>
                    <a:bodyPr/>
                    <a:lstStyle/>
                    <a:p>
                      <a:pPr algn="l" fontAlgn="t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Patnos Mesleki ve Teknik Anadolu Lisesi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569" marR="5569" marT="55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</a:t>
                      </a:r>
                    </a:p>
                  </a:txBody>
                  <a:tcPr marL="5569" marR="5569" marT="55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130,301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127,290</a:t>
                      </a:r>
                    </a:p>
                  </a:txBody>
                  <a:tcPr marL="5569" marR="5569" marT="55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49231"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569" marR="5569" marT="5569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4166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İLÇE DE TOPLAM KATILAN OKUL 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5569" marR="5569" marT="55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569" marR="5569" marT="5569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733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İLDE TOPLAM KATILAN OKUL </a:t>
                      </a:r>
                    </a:p>
                  </a:txBody>
                  <a:tcPr marL="5569" marR="5569" marT="55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</a:t>
                      </a:r>
                    </a:p>
                  </a:txBody>
                  <a:tcPr marL="5569" marR="5569" marT="55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569" marR="5569" marT="55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569" marR="5569" marT="556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569" marR="5569" marT="556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569" marR="5569" marT="5569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4572000" y="-8467"/>
            <a:ext cx="367240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KDS 1  ve KDS 2 OKUL KARŞILAŞTIRMASI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44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755576" y="764704"/>
            <a:ext cx="763284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 smtClean="0">
                <a:latin typeface="Britannic Bold" pitchFamily="34" charset="0"/>
              </a:rPr>
              <a:t>Patnos MEM</a:t>
            </a:r>
          </a:p>
          <a:p>
            <a:pPr algn="ctr"/>
            <a:endParaRPr lang="tr-TR" sz="6000" dirty="0" smtClean="0">
              <a:latin typeface="Britannic Bold" pitchFamily="34" charset="0"/>
            </a:endParaRPr>
          </a:p>
          <a:p>
            <a:pPr algn="ctr"/>
            <a:endParaRPr lang="tr-TR" sz="2000" dirty="0" smtClean="0">
              <a:latin typeface="Britannic Bold" pitchFamily="34" charset="0"/>
            </a:endParaRPr>
          </a:p>
          <a:p>
            <a:pPr algn="ctr"/>
            <a:endParaRPr lang="tr-TR" sz="2000" dirty="0">
              <a:latin typeface="Britannic Bold" pitchFamily="34" charset="0"/>
            </a:endParaRPr>
          </a:p>
          <a:p>
            <a:pPr algn="ctr"/>
            <a:endParaRPr lang="tr-TR" sz="2000" dirty="0" smtClean="0">
              <a:latin typeface="Britannic Bold" pitchFamily="34" charset="0"/>
            </a:endParaRPr>
          </a:p>
          <a:p>
            <a:pPr algn="ctr"/>
            <a:endParaRPr lang="tr-TR" sz="2000" dirty="0" smtClean="0">
              <a:latin typeface="Britannic Bold" pitchFamily="34" charset="0"/>
            </a:endParaRPr>
          </a:p>
          <a:p>
            <a:pPr algn="ctr"/>
            <a:endParaRPr lang="tr-TR" sz="2000" dirty="0">
              <a:latin typeface="Britannic Bold" pitchFamily="34" charset="0"/>
            </a:endParaRPr>
          </a:p>
          <a:p>
            <a:pPr algn="ctr"/>
            <a:endParaRPr lang="tr-TR" sz="2000" dirty="0">
              <a:latin typeface="Britannic Bold" pitchFamily="34" charset="0"/>
            </a:endParaRPr>
          </a:p>
          <a:p>
            <a:pPr algn="ctr"/>
            <a:endParaRPr lang="tr-TR" sz="2000" dirty="0" smtClean="0">
              <a:latin typeface="Britannic Bold" pitchFamily="34" charset="0"/>
            </a:endParaRPr>
          </a:p>
          <a:p>
            <a:pPr algn="ctr"/>
            <a:r>
              <a:rPr lang="tr-TR" sz="2400" b="1" dirty="0" smtClean="0"/>
              <a:t>2019-2020 Eğitim Öğretim Yılı 1. Dönem  </a:t>
            </a:r>
          </a:p>
          <a:p>
            <a:pPr algn="ctr"/>
            <a:r>
              <a:rPr lang="tr-TR" sz="3600" dirty="0" smtClean="0">
                <a:latin typeface="Georgia" pitchFamily="18" charset="0"/>
              </a:rPr>
              <a:t>KDS değerlendirme toplantısı </a:t>
            </a:r>
            <a:endParaRPr lang="tr-TR" sz="6000" dirty="0" smtClean="0">
              <a:latin typeface="Georgia" pitchFamily="18" charset="0"/>
            </a:endParaRPr>
          </a:p>
          <a:p>
            <a:pPr algn="ctr"/>
            <a:r>
              <a:rPr lang="tr-TR" sz="4800" dirty="0" smtClean="0">
                <a:latin typeface="Britannic Bold" pitchFamily="34" charset="0"/>
              </a:rPr>
              <a:t>Slayt Sonu</a:t>
            </a:r>
            <a:endParaRPr lang="tr-TR" sz="4800" dirty="0">
              <a:latin typeface="Britannic Bold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644008" y="-1"/>
            <a:ext cx="3528392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/>
              <a:t>ÖZEL BÜRO</a:t>
            </a:r>
            <a:endParaRPr lang="tr-TR" sz="2400" dirty="0"/>
          </a:p>
        </p:txBody>
      </p:sp>
      <p:pic>
        <p:nvPicPr>
          <p:cNvPr id="4" name="Picture 2" descr="milli eğitim sembol png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774" y="1700808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17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92696"/>
            <a:ext cx="822007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4644008" y="-27384"/>
            <a:ext cx="3528392" cy="6183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Selahaddin Eyyubi </a:t>
            </a:r>
          </a:p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Fen Lisesi</a:t>
            </a:r>
            <a:endParaRPr lang="tr-T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05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44008" y="-27384"/>
            <a:ext cx="3528392" cy="618315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</a:rPr>
              <a:t>Patnos Anadolu Lisesi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0488" y="764704"/>
            <a:ext cx="3744416" cy="360039"/>
          </a:xfr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8580" indent="0" algn="ctr">
              <a:buNone/>
            </a:pPr>
            <a:r>
              <a:rPr lang="tr-TR" sz="1400" b="1" dirty="0" smtClean="0"/>
              <a:t>1. KAZANIM DEĞERLENDİRME SINAVI</a:t>
            </a:r>
            <a:endParaRPr lang="tr-TR" sz="1400" b="1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2830488" y="4261048"/>
            <a:ext cx="3744416" cy="3006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tr-TR" sz="1400" b="1" dirty="0"/>
              <a:t>2</a:t>
            </a:r>
            <a:r>
              <a:rPr lang="tr-TR" sz="1400" b="1" dirty="0" smtClean="0"/>
              <a:t>. KAZANIM DEĞERLENDİRME SINAVI</a:t>
            </a:r>
            <a:endParaRPr lang="tr-TR" sz="1400" b="1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561617"/>
              </p:ext>
            </p:extLst>
          </p:nvPr>
        </p:nvGraphicFramePr>
        <p:xfrm>
          <a:off x="683568" y="1196752"/>
          <a:ext cx="7739220" cy="16967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43536"/>
                <a:gridCol w="614965"/>
                <a:gridCol w="792088"/>
                <a:gridCol w="576064"/>
                <a:gridCol w="648072"/>
                <a:gridCol w="792088"/>
                <a:gridCol w="936104"/>
                <a:gridCol w="504056"/>
                <a:gridCol w="720080"/>
                <a:gridCol w="792088"/>
                <a:gridCol w="720079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Dersler</a:t>
                      </a:r>
                    </a:p>
                    <a:p>
                      <a:pPr algn="ctr"/>
                      <a:r>
                        <a:rPr lang="tr-TR" sz="8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Soru S&gt;</a:t>
                      </a:r>
                      <a:endParaRPr lang="tr-TR" sz="800" b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TÜRKÇE</a:t>
                      </a:r>
                    </a:p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(40 S)</a:t>
                      </a:r>
                      <a:endParaRPr lang="tr-TR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TARİH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COĞ.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</a:t>
                      </a:r>
                      <a:r>
                        <a:rPr lang="tr-TR" sz="1050" baseline="0" dirty="0" smtClean="0">
                          <a:solidFill>
                            <a:schemeClr val="tx1"/>
                          </a:solidFill>
                        </a:rPr>
                        <a:t>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FELSEFE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( 5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</a:rPr>
                        <a:t>DİN K.</a:t>
                      </a:r>
                      <a:r>
                        <a:rPr lang="tr-TR" sz="1000" baseline="0" dirty="0" smtClean="0">
                          <a:solidFill>
                            <a:schemeClr val="tx1"/>
                          </a:solidFill>
                        </a:rPr>
                        <a:t>A.B. (5 S)</a:t>
                      </a:r>
                      <a:endParaRPr lang="tr-TR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TEMEL MAT. (40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FİZİK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KİMYA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BİYOLOJİ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(6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PUAN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İl Ort.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14,14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1,04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0,30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1,75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1,49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2,94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0,46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0,16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-0,01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176,493</a:t>
                      </a:r>
                      <a:endParaRPr lang="tr-T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Okul Ort.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19,25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1,09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0,64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1,80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1,61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9,88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1,26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0,48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0,26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/>
                        <a:t>223,748</a:t>
                      </a:r>
                      <a:endParaRPr lang="tr-TR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İlçe Ort.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14,73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0,95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0,32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1,58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1,53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4,21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0,61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0,29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0,09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183,514</a:t>
                      </a:r>
                      <a:endParaRPr lang="tr-T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İçerik Yer Tutucusu 2"/>
          <p:cNvSpPr txBox="1">
            <a:spLocks/>
          </p:cNvSpPr>
          <p:nvPr/>
        </p:nvSpPr>
        <p:spPr>
          <a:xfrm>
            <a:off x="2830488" y="2996952"/>
            <a:ext cx="3744416" cy="36004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tr-TR" sz="2000" dirty="0" smtClean="0">
                <a:latin typeface="Bahnschrift" pitchFamily="34" charset="0"/>
              </a:rPr>
              <a:t>HEDEF</a:t>
            </a:r>
            <a:endParaRPr lang="tr-TR" sz="2000" dirty="0">
              <a:latin typeface="Bahnschrift" pitchFamily="34" charset="0"/>
            </a:endParaRPr>
          </a:p>
        </p:txBody>
      </p:sp>
      <p:pic>
        <p:nvPicPr>
          <p:cNvPr id="10" name="Picture 2" descr="milli eğitim sembol png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77" y="40466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43758"/>
              </p:ext>
            </p:extLst>
          </p:nvPr>
        </p:nvGraphicFramePr>
        <p:xfrm>
          <a:off x="755576" y="4653136"/>
          <a:ext cx="7739220" cy="16967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43536"/>
                <a:gridCol w="614965"/>
                <a:gridCol w="792088"/>
                <a:gridCol w="576064"/>
                <a:gridCol w="648072"/>
                <a:gridCol w="792088"/>
                <a:gridCol w="936104"/>
                <a:gridCol w="504056"/>
                <a:gridCol w="720080"/>
                <a:gridCol w="792088"/>
                <a:gridCol w="720079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Dersler</a:t>
                      </a:r>
                    </a:p>
                    <a:p>
                      <a:pPr algn="ctr"/>
                      <a:r>
                        <a:rPr lang="tr-TR" sz="8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Soru S&gt;</a:t>
                      </a:r>
                      <a:endParaRPr lang="tr-TR" sz="800" b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TÜRKÇE</a:t>
                      </a:r>
                    </a:p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(40 S)</a:t>
                      </a:r>
                      <a:endParaRPr lang="tr-TR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TARİH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COĞ.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</a:t>
                      </a:r>
                      <a:r>
                        <a:rPr lang="tr-TR" sz="1050" baseline="0" dirty="0" smtClean="0">
                          <a:solidFill>
                            <a:schemeClr val="tx1"/>
                          </a:solidFill>
                        </a:rPr>
                        <a:t>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FELSEFE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( 5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</a:rPr>
                        <a:t>DİN K.</a:t>
                      </a:r>
                      <a:r>
                        <a:rPr lang="tr-TR" sz="1000" baseline="0" dirty="0" smtClean="0">
                          <a:solidFill>
                            <a:schemeClr val="tx1"/>
                          </a:solidFill>
                        </a:rPr>
                        <a:t>A.B. (5 S)</a:t>
                      </a:r>
                      <a:endParaRPr lang="tr-TR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TEMEL MAT. (40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FİZİK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KİMYA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BİYOLOJİ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(6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PUAN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İl Ort.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21,57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1,19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1,79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2,75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6,26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1,73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4,08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2,58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201,330</a:t>
                      </a:r>
                      <a:endParaRPr lang="tr-T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Okul Ort.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23,62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2,50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0,99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1,69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3,23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8,67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1,29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1,96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0,62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u="sng" dirty="0" smtClean="0"/>
                        <a:t>242,230</a:t>
                      </a:r>
                      <a:endParaRPr lang="tr-TR" sz="1100" b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İlçe Orta.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18,87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2,17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0,89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1,51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2,53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4,0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1,11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0,81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0,27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200,320</a:t>
                      </a:r>
                      <a:endParaRPr lang="tr-TR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515250"/>
              </p:ext>
            </p:extLst>
          </p:nvPr>
        </p:nvGraphicFramePr>
        <p:xfrm>
          <a:off x="683568" y="3454504"/>
          <a:ext cx="7777265" cy="86868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43536"/>
                <a:gridCol w="614965"/>
                <a:gridCol w="792088"/>
                <a:gridCol w="576064"/>
                <a:gridCol w="686117"/>
                <a:gridCol w="792088"/>
                <a:gridCol w="936104"/>
                <a:gridCol w="504056"/>
                <a:gridCol w="720080"/>
                <a:gridCol w="792088"/>
                <a:gridCol w="720079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Dersler</a:t>
                      </a:r>
                    </a:p>
                    <a:p>
                      <a:pPr algn="ctr"/>
                      <a:r>
                        <a:rPr lang="tr-TR" sz="8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Soru S&gt;</a:t>
                      </a:r>
                      <a:endParaRPr lang="tr-TR" sz="800" b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TÜRKÇE</a:t>
                      </a:r>
                    </a:p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(40 S)</a:t>
                      </a:r>
                      <a:endParaRPr lang="tr-TR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TARİH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COĞ.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</a:t>
                      </a:r>
                      <a:r>
                        <a:rPr lang="tr-TR" sz="1050" baseline="0" dirty="0" smtClean="0">
                          <a:solidFill>
                            <a:schemeClr val="tx1"/>
                          </a:solidFill>
                        </a:rPr>
                        <a:t>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FELSEFE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( 5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</a:rPr>
                        <a:t>DİN K.</a:t>
                      </a:r>
                      <a:r>
                        <a:rPr lang="tr-TR" sz="1000" baseline="0" dirty="0" smtClean="0">
                          <a:solidFill>
                            <a:schemeClr val="tx1"/>
                          </a:solidFill>
                        </a:rPr>
                        <a:t>A.B. (5 S)</a:t>
                      </a:r>
                      <a:endParaRPr lang="tr-TR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TEMEL MAT. (40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FİZİK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KİMYA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BİYOLOJİ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(6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PUAN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r-TR" sz="9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HEDEF</a:t>
                      </a:r>
                      <a:endParaRPr lang="tr-TR" sz="9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  <a:p>
                      <a:pPr algn="ctr"/>
                      <a:r>
                        <a:rPr lang="tr-TR" sz="105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tr-TR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1.5</a:t>
                      </a:r>
                    </a:p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>
                          <a:solidFill>
                            <a:schemeClr val="tx1"/>
                          </a:solidFill>
                        </a:rPr>
                        <a:t>3,50</a:t>
                      </a:r>
                      <a:endParaRPr lang="tr-TR" sz="1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tr-T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1.5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r-T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1,5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240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134372"/>
              </p:ext>
            </p:extLst>
          </p:nvPr>
        </p:nvGraphicFramePr>
        <p:xfrm>
          <a:off x="6732240" y="764704"/>
          <a:ext cx="1654059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059"/>
              </a:tblGrid>
              <a:tr h="3600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İlçe Sıra: 2 il:8</a:t>
                      </a:r>
                      <a:endParaRPr lang="tr-TR" sz="1600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07134"/>
              </p:ext>
            </p:extLst>
          </p:nvPr>
        </p:nvGraphicFramePr>
        <p:xfrm>
          <a:off x="6732240" y="4261048"/>
          <a:ext cx="1654059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059"/>
              </a:tblGrid>
              <a:tr h="3600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İlçe Sıra: 2 il:9</a:t>
                      </a:r>
                      <a:endParaRPr lang="tr-TR" sz="1600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36209"/>
              </p:ext>
            </p:extLst>
          </p:nvPr>
        </p:nvGraphicFramePr>
        <p:xfrm>
          <a:off x="1331640" y="758984"/>
          <a:ext cx="136815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1"/>
              </a:tblGrid>
              <a:tr h="360040">
                <a:tc>
                  <a:txBody>
                    <a:bodyPr/>
                    <a:lstStyle/>
                    <a:p>
                      <a:r>
                        <a:rPr lang="tr-TR" dirty="0" smtClean="0"/>
                        <a:t>Katılım: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smtClean="0"/>
                        <a:t>97</a:t>
                      </a:r>
                      <a:endParaRPr lang="tr-TR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292140"/>
              </p:ext>
            </p:extLst>
          </p:nvPr>
        </p:nvGraphicFramePr>
        <p:xfrm>
          <a:off x="1403648" y="4261048"/>
          <a:ext cx="136815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1"/>
              </a:tblGrid>
              <a:tr h="360040">
                <a:tc>
                  <a:txBody>
                    <a:bodyPr/>
                    <a:lstStyle/>
                    <a:p>
                      <a:r>
                        <a:rPr lang="tr-TR" dirty="0" smtClean="0"/>
                        <a:t>Katılım:</a:t>
                      </a:r>
                      <a:r>
                        <a:rPr lang="tr-TR" baseline="0" dirty="0" smtClean="0"/>
                        <a:t> 66</a:t>
                      </a:r>
                      <a:endParaRPr lang="tr-TR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574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0891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4644008" y="-27384"/>
            <a:ext cx="3528392" cy="6183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smtClean="0">
                <a:solidFill>
                  <a:schemeClr val="tx1"/>
                </a:solidFill>
              </a:rPr>
              <a:t>Patnos Anadolu Lisesi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7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98" y="743165"/>
            <a:ext cx="818197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4644008" y="-27384"/>
            <a:ext cx="3528392" cy="6183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smtClean="0">
                <a:solidFill>
                  <a:schemeClr val="tx1"/>
                </a:solidFill>
              </a:rPr>
              <a:t>Patnos Anadolu Lisesi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5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44008" y="-27384"/>
            <a:ext cx="3528392" cy="618315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2800" b="1" dirty="0" err="1" smtClean="0">
                <a:solidFill>
                  <a:schemeClr val="tx1"/>
                </a:solidFill>
              </a:rPr>
              <a:t>İbn</a:t>
            </a:r>
            <a:r>
              <a:rPr lang="tr-TR" sz="2800" b="1" dirty="0" smtClean="0">
                <a:solidFill>
                  <a:schemeClr val="tx1"/>
                </a:solidFill>
              </a:rPr>
              <a:t>-i Sina MTAL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0488" y="764704"/>
            <a:ext cx="3744416" cy="360039"/>
          </a:xfr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8580" indent="0" algn="ctr">
              <a:buNone/>
            </a:pPr>
            <a:r>
              <a:rPr lang="tr-TR" sz="1400" b="1" dirty="0" smtClean="0"/>
              <a:t>1. KAZANIM DEĞERLENDİRME SINAVI</a:t>
            </a:r>
            <a:endParaRPr lang="tr-TR" sz="1400" b="1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2830488" y="4261048"/>
            <a:ext cx="3744416" cy="3006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tr-TR" sz="1400" b="1" dirty="0"/>
              <a:t>2</a:t>
            </a:r>
            <a:r>
              <a:rPr lang="tr-TR" sz="1400" b="1" dirty="0" smtClean="0"/>
              <a:t>. KAZANIM DEĞERLENDİRME SINAVI</a:t>
            </a:r>
            <a:endParaRPr lang="tr-TR" sz="1400" b="1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220320"/>
              </p:ext>
            </p:extLst>
          </p:nvPr>
        </p:nvGraphicFramePr>
        <p:xfrm>
          <a:off x="683568" y="1196752"/>
          <a:ext cx="7739220" cy="16967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43536"/>
                <a:gridCol w="614965"/>
                <a:gridCol w="792088"/>
                <a:gridCol w="576064"/>
                <a:gridCol w="648072"/>
                <a:gridCol w="792088"/>
                <a:gridCol w="936104"/>
                <a:gridCol w="504056"/>
                <a:gridCol w="720080"/>
                <a:gridCol w="792088"/>
                <a:gridCol w="720079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Dersler</a:t>
                      </a:r>
                    </a:p>
                    <a:p>
                      <a:pPr algn="ctr"/>
                      <a:r>
                        <a:rPr lang="tr-TR" sz="8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Soru S&gt;</a:t>
                      </a:r>
                      <a:endParaRPr lang="tr-TR" sz="800" b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TÜRKÇE</a:t>
                      </a:r>
                    </a:p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(40 S)</a:t>
                      </a:r>
                      <a:endParaRPr lang="tr-TR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TARİH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COĞ.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</a:t>
                      </a:r>
                      <a:r>
                        <a:rPr lang="tr-TR" sz="1050" baseline="0" dirty="0" smtClean="0">
                          <a:solidFill>
                            <a:schemeClr val="tx1"/>
                          </a:solidFill>
                        </a:rPr>
                        <a:t>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FELSEFE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( 5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</a:rPr>
                        <a:t>DİN K.</a:t>
                      </a:r>
                      <a:r>
                        <a:rPr lang="tr-TR" sz="1000" baseline="0" dirty="0" smtClean="0">
                          <a:solidFill>
                            <a:schemeClr val="tx1"/>
                          </a:solidFill>
                        </a:rPr>
                        <a:t>A.B. (5 S)</a:t>
                      </a:r>
                      <a:endParaRPr lang="tr-TR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TEMEL MAT. (40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FİZİK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KİMYA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BİYOLOJİ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(6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PUAN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İl Ort.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14,14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1,04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0,30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1,75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1,49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2,94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0,46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0,16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-0,01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176,493</a:t>
                      </a:r>
                      <a:endParaRPr lang="tr-T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Okul Ort.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19,27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0,99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0,25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1,82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1,92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2,98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0,76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0,31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-0,08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/>
                        <a:t>194,728</a:t>
                      </a:r>
                      <a:endParaRPr lang="tr-TR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İlçe Ort.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14,73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0,95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0,32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1,58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1,53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4,21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0,61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0,29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0,09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183,514</a:t>
                      </a:r>
                      <a:endParaRPr lang="tr-T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İçerik Yer Tutucusu 2"/>
          <p:cNvSpPr txBox="1">
            <a:spLocks/>
          </p:cNvSpPr>
          <p:nvPr/>
        </p:nvSpPr>
        <p:spPr>
          <a:xfrm>
            <a:off x="2830488" y="2996952"/>
            <a:ext cx="3744416" cy="36004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tr-TR" sz="2000" dirty="0" smtClean="0">
                <a:latin typeface="Bahnschrift" pitchFamily="34" charset="0"/>
              </a:rPr>
              <a:t>HEDEF</a:t>
            </a:r>
            <a:endParaRPr lang="tr-TR" sz="2000" dirty="0">
              <a:latin typeface="Bahnschrift" pitchFamily="34" charset="0"/>
            </a:endParaRPr>
          </a:p>
        </p:txBody>
      </p:sp>
      <p:pic>
        <p:nvPicPr>
          <p:cNvPr id="10" name="Picture 2" descr="milli eğitim sembol png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77" y="40466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706305"/>
              </p:ext>
            </p:extLst>
          </p:nvPr>
        </p:nvGraphicFramePr>
        <p:xfrm>
          <a:off x="755576" y="4653136"/>
          <a:ext cx="7739220" cy="16967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43536"/>
                <a:gridCol w="614965"/>
                <a:gridCol w="792088"/>
                <a:gridCol w="576064"/>
                <a:gridCol w="648072"/>
                <a:gridCol w="792088"/>
                <a:gridCol w="936104"/>
                <a:gridCol w="504056"/>
                <a:gridCol w="720080"/>
                <a:gridCol w="792088"/>
                <a:gridCol w="720079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Dersler</a:t>
                      </a:r>
                    </a:p>
                    <a:p>
                      <a:pPr algn="ctr"/>
                      <a:r>
                        <a:rPr lang="tr-TR" sz="8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Soru S&gt;</a:t>
                      </a:r>
                      <a:endParaRPr lang="tr-TR" sz="800" b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TÜRKÇE</a:t>
                      </a:r>
                    </a:p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(40 S)</a:t>
                      </a:r>
                      <a:endParaRPr lang="tr-TR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TARİH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COĞ.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</a:t>
                      </a:r>
                      <a:r>
                        <a:rPr lang="tr-TR" sz="1050" baseline="0" dirty="0" smtClean="0">
                          <a:solidFill>
                            <a:schemeClr val="tx1"/>
                          </a:solidFill>
                        </a:rPr>
                        <a:t>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FELSEFE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( 5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</a:rPr>
                        <a:t>DİN K.</a:t>
                      </a:r>
                      <a:r>
                        <a:rPr lang="tr-TR" sz="1000" baseline="0" dirty="0" smtClean="0">
                          <a:solidFill>
                            <a:schemeClr val="tx1"/>
                          </a:solidFill>
                        </a:rPr>
                        <a:t>A.B. (5 S)</a:t>
                      </a:r>
                      <a:endParaRPr lang="tr-TR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TEMEL MAT. (40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FİZİK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KİMYA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BİYOLOJİ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(6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PUAN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İl Ort.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21,57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1,19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1,79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2,75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6,26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1,73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4,08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2,58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201,330</a:t>
                      </a:r>
                      <a:endParaRPr lang="tr-T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Okul Ort.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24,77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2,31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0,80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1,17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3,03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3,06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1,30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0,86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u="sng" dirty="0" smtClean="0"/>
                        <a:t>0,43</a:t>
                      </a:r>
                      <a:endParaRPr lang="tr-T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u="sng" dirty="0" smtClean="0"/>
                        <a:t>215,250</a:t>
                      </a:r>
                      <a:endParaRPr lang="tr-TR" sz="1100" b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İlçe Ort.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21,99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2,55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1,361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1,85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2,90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5,28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1,66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1,12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0,58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200,320</a:t>
                      </a:r>
                      <a:endParaRPr lang="tr-TR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328203"/>
              </p:ext>
            </p:extLst>
          </p:nvPr>
        </p:nvGraphicFramePr>
        <p:xfrm>
          <a:off x="683568" y="3454504"/>
          <a:ext cx="7739220" cy="86868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43536"/>
                <a:gridCol w="614965"/>
                <a:gridCol w="792088"/>
                <a:gridCol w="576064"/>
                <a:gridCol w="648072"/>
                <a:gridCol w="792088"/>
                <a:gridCol w="936104"/>
                <a:gridCol w="504056"/>
                <a:gridCol w="720080"/>
                <a:gridCol w="792088"/>
                <a:gridCol w="720079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Dersler</a:t>
                      </a:r>
                    </a:p>
                    <a:p>
                      <a:pPr algn="ctr"/>
                      <a:r>
                        <a:rPr lang="tr-TR" sz="8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Soru S&gt;</a:t>
                      </a:r>
                      <a:endParaRPr lang="tr-TR" sz="800" b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TÜRKÇE</a:t>
                      </a:r>
                    </a:p>
                    <a:p>
                      <a:pPr algn="ctr"/>
                      <a:r>
                        <a:rPr lang="tr-TR" sz="900" dirty="0" smtClean="0">
                          <a:solidFill>
                            <a:schemeClr val="tx1"/>
                          </a:solidFill>
                        </a:rPr>
                        <a:t>(40 S)</a:t>
                      </a:r>
                      <a:endParaRPr lang="tr-TR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TARİH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COĞ.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(5</a:t>
                      </a:r>
                      <a:r>
                        <a:rPr lang="tr-TR" sz="1050" baseline="0" dirty="0" smtClean="0">
                          <a:solidFill>
                            <a:schemeClr val="tx1"/>
                          </a:solidFill>
                        </a:rPr>
                        <a:t>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FELSEFE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( 5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</a:rPr>
                        <a:t>DİN K.</a:t>
                      </a:r>
                      <a:r>
                        <a:rPr lang="tr-TR" sz="1000" baseline="0" dirty="0" smtClean="0">
                          <a:solidFill>
                            <a:schemeClr val="tx1"/>
                          </a:solidFill>
                        </a:rPr>
                        <a:t>A.B. (5 S)</a:t>
                      </a:r>
                      <a:endParaRPr lang="tr-TR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TEMEL MAT. (40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FİZİK</a:t>
                      </a:r>
                    </a:p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KİMYA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(7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BİYOLOJİ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(6 S)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>
                          <a:solidFill>
                            <a:schemeClr val="tx1"/>
                          </a:solidFill>
                        </a:rPr>
                        <a:t>PUAN</a:t>
                      </a:r>
                      <a:endParaRPr lang="tr-T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r-TR" sz="9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HEDEF</a:t>
                      </a:r>
                      <a:endParaRPr lang="tr-TR" sz="9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b="1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  <a:p>
                      <a:pPr algn="ctr"/>
                      <a:r>
                        <a:rPr lang="tr-TR" sz="1050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2,32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>
                          <a:solidFill>
                            <a:schemeClr val="tx1"/>
                          </a:solidFill>
                        </a:rPr>
                        <a:t>3,5</a:t>
                      </a:r>
                      <a:endParaRPr lang="tr-TR" sz="1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3,6</a:t>
                      </a:r>
                      <a:endParaRPr lang="tr-T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1,30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1.5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r-T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210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484751"/>
              </p:ext>
            </p:extLst>
          </p:nvPr>
        </p:nvGraphicFramePr>
        <p:xfrm>
          <a:off x="6732240" y="764704"/>
          <a:ext cx="1728192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</a:tblGrid>
              <a:tr h="3600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İlçe Sıra: 3 il: 17</a:t>
                      </a:r>
                      <a:endParaRPr lang="tr-TR" sz="1600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742411"/>
              </p:ext>
            </p:extLst>
          </p:nvPr>
        </p:nvGraphicFramePr>
        <p:xfrm>
          <a:off x="6732240" y="4261048"/>
          <a:ext cx="1654059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059"/>
              </a:tblGrid>
              <a:tr h="3600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İlçe Sıra: 3 il:17</a:t>
                      </a:r>
                      <a:endParaRPr lang="tr-TR" sz="1600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267893"/>
              </p:ext>
            </p:extLst>
          </p:nvPr>
        </p:nvGraphicFramePr>
        <p:xfrm>
          <a:off x="1331640" y="758984"/>
          <a:ext cx="136815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1"/>
              </a:tblGrid>
              <a:tr h="360040">
                <a:tc>
                  <a:txBody>
                    <a:bodyPr/>
                    <a:lstStyle/>
                    <a:p>
                      <a:r>
                        <a:rPr lang="tr-TR" dirty="0" smtClean="0"/>
                        <a:t>Katılım: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smtClean="0"/>
                        <a:t>71</a:t>
                      </a:r>
                      <a:endParaRPr lang="tr-TR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138226"/>
              </p:ext>
            </p:extLst>
          </p:nvPr>
        </p:nvGraphicFramePr>
        <p:xfrm>
          <a:off x="1403648" y="4261048"/>
          <a:ext cx="136815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1"/>
              </a:tblGrid>
              <a:tr h="360040">
                <a:tc>
                  <a:txBody>
                    <a:bodyPr/>
                    <a:lstStyle/>
                    <a:p>
                      <a:r>
                        <a:rPr lang="tr-TR" dirty="0" smtClean="0"/>
                        <a:t>Katılım:</a:t>
                      </a:r>
                      <a:r>
                        <a:rPr lang="tr-TR" baseline="0" dirty="0" smtClean="0"/>
                        <a:t> 33</a:t>
                      </a:r>
                      <a:endParaRPr lang="tr-TR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29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4644008" y="-27384"/>
            <a:ext cx="3528392" cy="6183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800" b="1" smtClean="0">
                <a:solidFill>
                  <a:schemeClr val="tx1"/>
                </a:solidFill>
              </a:rPr>
              <a:t>İbn-i Sina MTAL</a:t>
            </a:r>
            <a:endParaRPr lang="tr-TR" sz="2800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764705"/>
            <a:ext cx="818591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4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927</TotalTime>
  <Words>3188</Words>
  <Application>Microsoft Office PowerPoint</Application>
  <PresentationFormat>Ekran Gösterisi (4:3)</PresentationFormat>
  <Paragraphs>1625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3" baseType="lpstr">
      <vt:lpstr>Austin</vt:lpstr>
      <vt:lpstr>T.C. PATNOS  KAYMAKAMLIĞI  PATNOS  MİLLİ EĞİTİM  MÜDÜRLÜĞÜ</vt:lpstr>
      <vt:lpstr> Selahaddin Eyyubi  Fen Lisesi</vt:lpstr>
      <vt:lpstr>PowerPoint Sunusu</vt:lpstr>
      <vt:lpstr>PowerPoint Sunusu</vt:lpstr>
      <vt:lpstr>Patnos Anadolu Lisesi</vt:lpstr>
      <vt:lpstr>PowerPoint Sunusu</vt:lpstr>
      <vt:lpstr>PowerPoint Sunusu</vt:lpstr>
      <vt:lpstr>İbn-i Sina MTAL</vt:lpstr>
      <vt:lpstr>PowerPoint Sunusu</vt:lpstr>
      <vt:lpstr>PowerPoint Sunusu</vt:lpstr>
      <vt:lpstr>Süphandağı Anadolu Lisesi</vt:lpstr>
      <vt:lpstr>PowerPoint Sunusu</vt:lpstr>
      <vt:lpstr>PowerPoint Sunusu</vt:lpstr>
      <vt:lpstr>Alparslan Anadolu Lisesi</vt:lpstr>
      <vt:lpstr>PowerPoint Sunusu</vt:lpstr>
      <vt:lpstr>PowerPoint Sunusu</vt:lpstr>
      <vt:lpstr>15 Temmuz Şehitleri  Anadolu İmam Hatip Lisesi</vt:lpstr>
      <vt:lpstr>15 Temmuz Şehitleri  Anadolu İmam Hatip Lisesi</vt:lpstr>
      <vt:lpstr>PowerPoint Sunusu</vt:lpstr>
      <vt:lpstr>Fatih MTAL</vt:lpstr>
      <vt:lpstr>PowerPoint Sunusu</vt:lpstr>
      <vt:lpstr>PowerPoint Sunusu</vt:lpstr>
      <vt:lpstr>Adnan Menderes MTAL</vt:lpstr>
      <vt:lpstr>PowerPoint Sunusu</vt:lpstr>
      <vt:lpstr>PowerPoint Sunusu</vt:lpstr>
      <vt:lpstr>Mimar Sinan Anadolu Lisesi</vt:lpstr>
      <vt:lpstr>PowerPoint Sunusu</vt:lpstr>
      <vt:lpstr>Patnos MTAL</vt:lpstr>
      <vt:lpstr>PowerPoint Sunusu</vt:lpstr>
      <vt:lpstr>PowerPoint Sunusu</vt:lpstr>
      <vt:lpstr>PowerPoint Sunusu</vt:lpstr>
      <vt:lpstr>PowerPoint Sunusu</vt:lpstr>
    </vt:vector>
  </TitlesOfParts>
  <Company>By NeC ® 2010 | Katilimsiz.Com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BAŞLIK</dc:title>
  <dc:creator>umut</dc:creator>
  <cp:lastModifiedBy>LENOVO</cp:lastModifiedBy>
  <cp:revision>64</cp:revision>
  <cp:lastPrinted>2020-02-11T08:15:11Z</cp:lastPrinted>
  <dcterms:created xsi:type="dcterms:W3CDTF">2020-02-10T11:14:36Z</dcterms:created>
  <dcterms:modified xsi:type="dcterms:W3CDTF">2020-02-12T12:18:21Z</dcterms:modified>
</cp:coreProperties>
</file>